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8" r:id="rId4"/>
    <p:sldId id="267" r:id="rId5"/>
    <p:sldId id="277" r:id="rId6"/>
    <p:sldId id="274" r:id="rId7"/>
    <p:sldId id="275" r:id="rId8"/>
    <p:sldId id="278" r:id="rId9"/>
    <p:sldId id="279" r:id="rId10"/>
    <p:sldId id="300" r:id="rId11"/>
    <p:sldId id="301" r:id="rId12"/>
    <p:sldId id="282" r:id="rId13"/>
    <p:sldId id="283" r:id="rId14"/>
    <p:sldId id="302" r:id="rId15"/>
    <p:sldId id="304" r:id="rId16"/>
    <p:sldId id="276" r:id="rId17"/>
    <p:sldId id="284" r:id="rId18"/>
    <p:sldId id="285" r:id="rId19"/>
    <p:sldId id="286" r:id="rId20"/>
    <p:sldId id="287" r:id="rId21"/>
    <p:sldId id="288" r:id="rId22"/>
    <p:sldId id="289" r:id="rId23"/>
    <p:sldId id="290" r:id="rId24"/>
    <p:sldId id="291" r:id="rId25"/>
    <p:sldId id="292" r:id="rId26"/>
    <p:sldId id="293" r:id="rId27"/>
    <p:sldId id="294" r:id="rId28"/>
    <p:sldId id="297" r:id="rId29"/>
    <p:sldId id="262" r:id="rId30"/>
    <p:sldId id="264" r:id="rId31"/>
    <p:sldId id="268" r:id="rId32"/>
    <p:sldId id="295" r:id="rId33"/>
    <p:sldId id="296" r:id="rId34"/>
    <p:sldId id="299" r:id="rId35"/>
    <p:sldId id="303" r:id="rId36"/>
    <p:sldId id="265" r:id="rId37"/>
    <p:sldId id="26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0709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95224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083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418507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4199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38151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59539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0497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1084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1723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3911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740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4121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3887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6317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4190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ADBD16-5BFB-4D9F-9646-C75D1B53BBB6}" type="datetimeFigureOut">
              <a:rPr lang="en-US" smtClean="0"/>
              <a:pPr/>
              <a:t>2/29/2024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17030769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1507067" y="4050833"/>
            <a:ext cx="7766936" cy="1096899"/>
          </a:xfrm>
        </p:spPr>
        <p:txBody>
          <a:bodyPr vert="horz" lIns="91440" tIns="45720" rIns="91440" bIns="45720" rtlCol="0" anchor="t">
            <a:normAutofit/>
          </a:bodyPr>
          <a:lstStyle/>
          <a:p>
            <a:pPr>
              <a:lnSpc>
                <a:spcPct val="90000"/>
              </a:lnSpc>
            </a:pPr>
            <a:r>
              <a:rPr lang="en-US">
                <a:solidFill>
                  <a:schemeClr val="tx1"/>
                </a:solidFill>
              </a:rPr>
              <a:t>Subject: CS691 </a:t>
            </a:r>
          </a:p>
          <a:p>
            <a:pPr>
              <a:lnSpc>
                <a:spcPct val="90000"/>
              </a:lnSpc>
            </a:pPr>
            <a:r>
              <a:rPr lang="en-US">
                <a:solidFill>
                  <a:schemeClr val="tx1"/>
                </a:solidFill>
              </a:rPr>
              <a:t>Computer Science</a:t>
            </a:r>
          </a:p>
          <a:p>
            <a:pPr>
              <a:lnSpc>
                <a:spcPct val="90000"/>
              </a:lnSpc>
            </a:pPr>
            <a:r>
              <a:rPr lang="en-US">
                <a:solidFill>
                  <a:schemeClr val="tx1"/>
                </a:solidFill>
              </a:rPr>
              <a:t>Project 1</a:t>
            </a:r>
          </a:p>
        </p:txBody>
      </p:sp>
      <p:sp>
        <p:nvSpPr>
          <p:cNvPr id="4" name="TextBox 3">
            <a:extLst>
              <a:ext uri="{FF2B5EF4-FFF2-40B4-BE49-F238E27FC236}">
                <a16:creationId xmlns:a16="http://schemas.microsoft.com/office/drawing/2014/main" id="{137CA4A8-0B8A-5276-ECCA-2D0349DE8ED1}"/>
              </a:ext>
            </a:extLst>
          </p:cNvPr>
          <p:cNvSpPr txBox="1"/>
          <p:nvPr/>
        </p:nvSpPr>
        <p:spPr>
          <a:xfrm>
            <a:off x="1507067" y="2404534"/>
            <a:ext cx="7766936" cy="164630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5000">
                <a:solidFill>
                  <a:schemeClr val="accent1"/>
                </a:solidFill>
                <a:latin typeface="+mj-lt"/>
                <a:ea typeface="+mj-ea"/>
                <a:cs typeface="+mj-cs"/>
              </a:rPr>
              <a:t>Project: </a:t>
            </a:r>
          </a:p>
          <a:p>
            <a:pPr algn="r">
              <a:lnSpc>
                <a:spcPct val="90000"/>
              </a:lnSpc>
              <a:spcBef>
                <a:spcPct val="0"/>
              </a:spcBef>
              <a:spcAft>
                <a:spcPts val="600"/>
              </a:spcAft>
            </a:pPr>
            <a:r>
              <a:rPr lang="en-US" sz="5000">
                <a:solidFill>
                  <a:schemeClr val="accent1"/>
                </a:solidFill>
                <a:latin typeface="+mj-lt"/>
                <a:ea typeface="+mj-ea"/>
                <a:cs typeface="+mj-cs"/>
              </a:rPr>
              <a:t>MealMate</a:t>
            </a:r>
          </a:p>
        </p:txBody>
      </p:sp>
    </p:spTree>
    <p:extLst>
      <p:ext uri="{BB962C8B-B14F-4D97-AF65-F5344CB8AC3E}">
        <p14:creationId xmlns:p14="http://schemas.microsoft.com/office/powerpoint/2010/main" val="1536685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DE66-94E5-F3BF-581D-CC5B1524C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F7B10-4740-81C0-9942-8E879F782415}"/>
              </a:ext>
            </a:extLst>
          </p:cNvPr>
          <p:cNvSpPr>
            <a:spLocks noGrp="1"/>
          </p:cNvSpPr>
          <p:nvPr>
            <p:ph type="title"/>
          </p:nvPr>
        </p:nvSpPr>
        <p:spPr>
          <a:xfrm>
            <a:off x="5536734" y="609600"/>
            <a:ext cx="3737268" cy="1320800"/>
          </a:xfrm>
        </p:spPr>
        <p:txBody>
          <a:bodyPr>
            <a:normAutofit/>
          </a:bodyPr>
          <a:lstStyle/>
          <a:p>
            <a:r>
              <a:rPr lang="en-US" dirty="0"/>
              <a:t>Persona 2</a:t>
            </a:r>
            <a:br>
              <a:rPr lang="en-US" dirty="0"/>
            </a:br>
            <a:endParaRPr lang="en-US" dirty="0"/>
          </a:p>
        </p:txBody>
      </p:sp>
      <p:sp>
        <p:nvSpPr>
          <p:cNvPr id="12" name="Content Placeholder 11">
            <a:extLst>
              <a:ext uri="{FF2B5EF4-FFF2-40B4-BE49-F238E27FC236}">
                <a16:creationId xmlns:a16="http://schemas.microsoft.com/office/drawing/2014/main" id="{144C3406-06DB-50A8-8069-B4DE1B20346D}"/>
              </a:ext>
            </a:extLst>
          </p:cNvPr>
          <p:cNvSpPr>
            <a:spLocks noGrp="1"/>
          </p:cNvSpPr>
          <p:nvPr>
            <p:ph idx="1"/>
          </p:nvPr>
        </p:nvSpPr>
        <p:spPr>
          <a:xfrm>
            <a:off x="4373217" y="1365449"/>
            <a:ext cx="6820408" cy="4675914"/>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Michael is a recent college graduate who has just moved into his first apartment. He is eager to learn how to cook but feels overwhelmed by the variety of ingredients available at the grocery store.</a:t>
            </a:r>
          </a:p>
          <a:p>
            <a:pPr marL="0" indent="0">
              <a:buNone/>
            </a:pPr>
            <a:br>
              <a:rPr lang="en-US" sz="1600" dirty="0"/>
            </a:b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Michael is interested in learning how to cook simple and nutritious meals that he can enjoy at home. He wants to improve his culinary skills and become more confident in the kitchen.</a:t>
            </a:r>
          </a:p>
          <a:p>
            <a:pPr marL="0" indent="0">
              <a:buNone/>
            </a:pPr>
            <a:br>
              <a:rPr lang="en-US" sz="1600" dirty="0"/>
            </a:b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Michael is frustrated by his lack of experience in the kitchen and feels overwhelmed by the prospect of cooking for himself. He often struggles to come up with meal ideas and ends up ordering takeout instead.</a:t>
            </a:r>
            <a:br>
              <a:rPr lang="en-US" sz="1600" dirty="0"/>
            </a:br>
            <a:r>
              <a:rPr lang="en-US" sz="1600" b="1" i="0" dirty="0">
                <a:solidFill>
                  <a:srgbClr val="0D0D0D"/>
                </a:solidFill>
                <a:effectLst/>
                <a:latin typeface="Söhne"/>
              </a:rPr>
              <a:t>Goals:</a:t>
            </a:r>
          </a:p>
          <a:p>
            <a:pPr marL="0" indent="0" algn="l">
              <a:buNone/>
            </a:pPr>
            <a:r>
              <a:rPr lang="en-US" sz="1600" b="0" i="0" dirty="0">
                <a:solidFill>
                  <a:srgbClr val="0D0D0D"/>
                </a:solidFill>
                <a:effectLst/>
                <a:latin typeface="Söhne"/>
              </a:rPr>
              <a:t>Michael's goal is to improve his cooking skills and become more confident in the kitchen. He wants a tool that can provide him with easy-to-follow recipes based on the ingredients he has on hand, helping him to experiment with new flavors and techniques.</a:t>
            </a:r>
          </a:p>
          <a:p>
            <a:pPr marL="0" indent="0">
              <a:buNone/>
            </a:pPr>
            <a:br>
              <a:rPr lang="en-US" sz="1600" dirty="0"/>
            </a:br>
            <a:br>
              <a:rPr lang="en-US" sz="1600" dirty="0"/>
            </a:br>
            <a:endParaRPr lang="en-US" sz="1600" b="1" i="0" dirty="0">
              <a:solidFill>
                <a:srgbClr val="0D0D0D"/>
              </a:solidFill>
              <a:effectLst/>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20" name="TextBox 19">
            <a:extLst>
              <a:ext uri="{FF2B5EF4-FFF2-40B4-BE49-F238E27FC236}">
                <a16:creationId xmlns:a16="http://schemas.microsoft.com/office/drawing/2014/main" id="{E90FA4A1-4E30-CBBE-4EFC-94DC1199AA2C}"/>
              </a:ext>
            </a:extLst>
          </p:cNvPr>
          <p:cNvSpPr txBox="1"/>
          <p:nvPr/>
        </p:nvSpPr>
        <p:spPr>
          <a:xfrm>
            <a:off x="998375" y="4629348"/>
            <a:ext cx="3219061" cy="1477328"/>
          </a:xfrm>
          <a:prstGeom prst="rect">
            <a:avLst/>
          </a:prstGeom>
          <a:noFill/>
        </p:spPr>
        <p:txBody>
          <a:bodyPr wrap="square">
            <a:spAutoFit/>
          </a:bodyPr>
          <a:lstStyle/>
          <a:p>
            <a:r>
              <a:rPr lang="en-US" b="1" i="0" dirty="0">
                <a:solidFill>
                  <a:srgbClr val="0D0D0D"/>
                </a:solidFill>
                <a:effectLst/>
                <a:latin typeface="Söhne"/>
              </a:rPr>
              <a:t>Demographics:</a:t>
            </a:r>
          </a:p>
          <a:p>
            <a:r>
              <a:rPr lang="en-US" b="1" i="0" dirty="0">
                <a:solidFill>
                  <a:srgbClr val="0D0D0D"/>
                </a:solidFill>
                <a:effectLst/>
                <a:latin typeface="Söhne"/>
              </a:rPr>
              <a:t>Name:</a:t>
            </a:r>
            <a:r>
              <a:rPr lang="en-US" b="0" i="0" dirty="0">
                <a:solidFill>
                  <a:srgbClr val="0D0D0D"/>
                </a:solidFill>
                <a:effectLst/>
                <a:latin typeface="Söhne"/>
              </a:rPr>
              <a:t> Michael</a:t>
            </a:r>
            <a:br>
              <a:rPr lang="en-US" dirty="0"/>
            </a:br>
            <a:r>
              <a:rPr lang="en-US" b="1" i="0" dirty="0">
                <a:solidFill>
                  <a:srgbClr val="0D0D0D"/>
                </a:solidFill>
                <a:effectLst/>
                <a:latin typeface="Söhne"/>
              </a:rPr>
              <a:t>Age:</a:t>
            </a:r>
            <a:r>
              <a:rPr lang="en-US" b="0" i="0" dirty="0">
                <a:solidFill>
                  <a:srgbClr val="0D0D0D"/>
                </a:solidFill>
                <a:effectLst/>
                <a:latin typeface="Söhne"/>
              </a:rPr>
              <a:t> 25</a:t>
            </a:r>
            <a:br>
              <a:rPr lang="en-US" dirty="0"/>
            </a:br>
            <a:r>
              <a:rPr lang="en-US" b="1" i="0" dirty="0">
                <a:solidFill>
                  <a:srgbClr val="0D0D0D"/>
                </a:solidFill>
                <a:effectLst/>
                <a:latin typeface="Söhne"/>
              </a:rPr>
              <a:t>Occupation:</a:t>
            </a:r>
            <a:r>
              <a:rPr lang="en-US" b="0" i="0" dirty="0">
                <a:solidFill>
                  <a:srgbClr val="0D0D0D"/>
                </a:solidFill>
                <a:effectLst/>
                <a:latin typeface="Söhne"/>
              </a:rPr>
              <a:t> Recent College Graduate</a:t>
            </a:r>
            <a:endParaRPr lang="en-US" dirty="0"/>
          </a:p>
        </p:txBody>
      </p:sp>
      <p:pic>
        <p:nvPicPr>
          <p:cNvPr id="4" name="Picture 3">
            <a:extLst>
              <a:ext uri="{FF2B5EF4-FFF2-40B4-BE49-F238E27FC236}">
                <a16:creationId xmlns:a16="http://schemas.microsoft.com/office/drawing/2014/main" id="{77436BD1-76E3-27DE-629C-826E55053D28}"/>
              </a:ext>
            </a:extLst>
          </p:cNvPr>
          <p:cNvPicPr>
            <a:picLocks noChangeAspect="1"/>
          </p:cNvPicPr>
          <p:nvPr/>
        </p:nvPicPr>
        <p:blipFill>
          <a:blip r:embed="rId2"/>
          <a:stretch>
            <a:fillRect/>
          </a:stretch>
        </p:blipFill>
        <p:spPr>
          <a:xfrm>
            <a:off x="853394" y="1365448"/>
            <a:ext cx="3200399" cy="3263900"/>
          </a:xfrm>
          <a:prstGeom prst="rect">
            <a:avLst/>
          </a:prstGeom>
        </p:spPr>
      </p:pic>
    </p:spTree>
    <p:extLst>
      <p:ext uri="{BB962C8B-B14F-4D97-AF65-F5344CB8AC3E}">
        <p14:creationId xmlns:p14="http://schemas.microsoft.com/office/powerpoint/2010/main" val="405277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6109-FF83-6DC4-342A-F58C5E3C0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864FE-3469-3A7B-3E9B-B210E29ABF3E}"/>
              </a:ext>
            </a:extLst>
          </p:cNvPr>
          <p:cNvSpPr>
            <a:spLocks noGrp="1"/>
          </p:cNvSpPr>
          <p:nvPr>
            <p:ph type="title"/>
          </p:nvPr>
        </p:nvSpPr>
        <p:spPr>
          <a:xfrm>
            <a:off x="5536734" y="609600"/>
            <a:ext cx="3737268" cy="1320800"/>
          </a:xfrm>
        </p:spPr>
        <p:txBody>
          <a:bodyPr>
            <a:normAutofit/>
          </a:bodyPr>
          <a:lstStyle/>
          <a:p>
            <a:r>
              <a:rPr lang="en-US" dirty="0"/>
              <a:t>Persona 3</a:t>
            </a:r>
            <a:br>
              <a:rPr lang="en-US" dirty="0"/>
            </a:br>
            <a:endParaRPr lang="en-US" dirty="0"/>
          </a:p>
        </p:txBody>
      </p:sp>
      <p:sp>
        <p:nvSpPr>
          <p:cNvPr id="12" name="Content Placeholder 11">
            <a:extLst>
              <a:ext uri="{FF2B5EF4-FFF2-40B4-BE49-F238E27FC236}">
                <a16:creationId xmlns:a16="http://schemas.microsoft.com/office/drawing/2014/main" id="{62BFF8A2-3B99-672B-3589-AC192E17B812}"/>
              </a:ext>
            </a:extLst>
          </p:cNvPr>
          <p:cNvSpPr>
            <a:spLocks noGrp="1"/>
          </p:cNvSpPr>
          <p:nvPr>
            <p:ph idx="1"/>
          </p:nvPr>
        </p:nvSpPr>
        <p:spPr>
          <a:xfrm>
            <a:off x="4373217" y="1474237"/>
            <a:ext cx="6820408" cy="4567125"/>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Emily is a dedicated stay-at-home mom who prioritizes providing healthy meals for her family. She wants to reduce food waste and find creative ways to incorporate vegetables into her family's diet.</a:t>
            </a:r>
            <a:br>
              <a:rPr lang="en-US" sz="1600" dirty="0"/>
            </a:b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Emily is passionate about cooking and enjoys finding new recipes to try. She is interested in nutrition and wants to ensure that her family eats balanced meals that are both healthy and delicious.</a:t>
            </a:r>
          </a:p>
          <a:p>
            <a:pPr marL="0" indent="0">
              <a:buNone/>
            </a:pPr>
            <a:br>
              <a:rPr lang="en-US" sz="1600" dirty="0"/>
            </a:b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Emily is frustrated by the challenge of finding new and exciting recipes that her family will enjoy. She often feels guilty about wasting food and wants to find ways to reduce food waste in her household.</a:t>
            </a:r>
            <a:br>
              <a:rPr lang="en-US" sz="1600" dirty="0"/>
            </a:br>
            <a:r>
              <a:rPr lang="en-US" sz="1600" b="1" i="0" dirty="0">
                <a:solidFill>
                  <a:srgbClr val="0D0D0D"/>
                </a:solidFill>
                <a:effectLst/>
                <a:latin typeface="Söhne"/>
              </a:rPr>
              <a:t>Goals:</a:t>
            </a:r>
          </a:p>
          <a:p>
            <a:pPr marL="0" indent="0">
              <a:buNone/>
            </a:pPr>
            <a:r>
              <a:rPr lang="en-US" sz="1600" dirty="0">
                <a:solidFill>
                  <a:srgbClr val="0D0D0D"/>
                </a:solidFill>
                <a:latin typeface="Söhne"/>
              </a:rPr>
              <a:t>Emily's goal is to find a tool that can help her plan healthy and balanced meals for her family while also reducing food waste. She wants an app that can suggest creative recipes based on the ingredients she has in her pantry, making mealtime both nutritious and enjoyable for her family.</a:t>
            </a:r>
            <a:br>
              <a:rPr lang="en-US" sz="1600" dirty="0">
                <a:solidFill>
                  <a:srgbClr val="0D0D0D"/>
                </a:solidFill>
                <a:latin typeface="Söhne"/>
              </a:rPr>
            </a:br>
            <a:endParaRPr lang="en-US" sz="1600" dirty="0">
              <a:solidFill>
                <a:srgbClr val="0D0D0D"/>
              </a:solidFill>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20" name="TextBox 19">
            <a:extLst>
              <a:ext uri="{FF2B5EF4-FFF2-40B4-BE49-F238E27FC236}">
                <a16:creationId xmlns:a16="http://schemas.microsoft.com/office/drawing/2014/main" id="{857B580B-33F0-F2A3-0BED-D0D2B396E64D}"/>
              </a:ext>
            </a:extLst>
          </p:cNvPr>
          <p:cNvSpPr txBox="1"/>
          <p:nvPr/>
        </p:nvSpPr>
        <p:spPr>
          <a:xfrm>
            <a:off x="903229" y="4876998"/>
            <a:ext cx="3219061" cy="923330"/>
          </a:xfrm>
          <a:prstGeom prst="rect">
            <a:avLst/>
          </a:prstGeom>
          <a:noFill/>
        </p:spPr>
        <p:txBody>
          <a:bodyPr wrap="square">
            <a:spAutoFit/>
          </a:bodyPr>
          <a:lstStyle/>
          <a:p>
            <a:r>
              <a:rPr lang="en-US" b="1" i="0" dirty="0">
                <a:solidFill>
                  <a:srgbClr val="0D0D0D"/>
                </a:solidFill>
                <a:effectLst/>
                <a:latin typeface="Söhne"/>
              </a:rPr>
              <a:t>Name:</a:t>
            </a:r>
            <a:r>
              <a:rPr lang="en-US" b="0" i="0" dirty="0">
                <a:solidFill>
                  <a:srgbClr val="0D0D0D"/>
                </a:solidFill>
                <a:effectLst/>
                <a:latin typeface="Söhne"/>
              </a:rPr>
              <a:t> Emily</a:t>
            </a:r>
            <a:br>
              <a:rPr lang="en-US" dirty="0"/>
            </a:br>
            <a:r>
              <a:rPr lang="en-US" b="1" i="0" dirty="0">
                <a:solidFill>
                  <a:srgbClr val="0D0D0D"/>
                </a:solidFill>
                <a:effectLst/>
                <a:latin typeface="Söhne"/>
              </a:rPr>
              <a:t>Age:</a:t>
            </a:r>
            <a:r>
              <a:rPr lang="en-US" b="0" i="0" dirty="0">
                <a:solidFill>
                  <a:srgbClr val="0D0D0D"/>
                </a:solidFill>
                <a:effectLst/>
                <a:latin typeface="Söhne"/>
              </a:rPr>
              <a:t> 35</a:t>
            </a:r>
            <a:br>
              <a:rPr lang="en-US" dirty="0"/>
            </a:br>
            <a:r>
              <a:rPr lang="en-US" b="1" i="0" dirty="0">
                <a:solidFill>
                  <a:srgbClr val="0D0D0D"/>
                </a:solidFill>
                <a:effectLst/>
                <a:latin typeface="Söhne"/>
              </a:rPr>
              <a:t>Occupation:</a:t>
            </a:r>
            <a:r>
              <a:rPr lang="en-US" b="0" i="0" dirty="0">
                <a:solidFill>
                  <a:srgbClr val="0D0D0D"/>
                </a:solidFill>
                <a:effectLst/>
                <a:latin typeface="Söhne"/>
              </a:rPr>
              <a:t> Stay-at-Home Mom</a:t>
            </a:r>
          </a:p>
        </p:txBody>
      </p:sp>
      <p:sp>
        <p:nvSpPr>
          <p:cNvPr id="3" name="Rectangle 1">
            <a:extLst>
              <a:ext uri="{FF2B5EF4-FFF2-40B4-BE49-F238E27FC236}">
                <a16:creationId xmlns:a16="http://schemas.microsoft.com/office/drawing/2014/main" id="{0AF6FE38-2D60-1BF0-A2AC-2A1748615D2B}"/>
              </a:ext>
            </a:extLst>
          </p:cNvPr>
          <p:cNvSpPr>
            <a:spLocks noChangeArrowheads="1"/>
          </p:cNvSpPr>
          <p:nvPr/>
        </p:nvSpPr>
        <p:spPr bwMode="auto">
          <a:xfrm>
            <a:off x="0" y="-3301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34BCDC0-7FEC-4A22-FE77-6099CF2C891B}"/>
              </a:ext>
            </a:extLst>
          </p:cNvPr>
          <p:cNvSpPr>
            <a:spLocks noChangeArrowheads="1"/>
          </p:cNvSpPr>
          <p:nvPr/>
        </p:nvSpPr>
        <p:spPr bwMode="auto">
          <a:xfrm>
            <a:off x="152400" y="119390"/>
            <a:ext cx="184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274C812-5C12-CBE6-DCFD-D600CDA5F5F4}"/>
              </a:ext>
            </a:extLst>
          </p:cNvPr>
          <p:cNvPicPr>
            <a:picLocks noChangeAspect="1"/>
          </p:cNvPicPr>
          <p:nvPr/>
        </p:nvPicPr>
        <p:blipFill>
          <a:blip r:embed="rId2"/>
          <a:stretch>
            <a:fillRect/>
          </a:stretch>
        </p:blipFill>
        <p:spPr>
          <a:xfrm>
            <a:off x="337131" y="1474237"/>
            <a:ext cx="3608138" cy="2987299"/>
          </a:xfrm>
          <a:prstGeom prst="rect">
            <a:avLst/>
          </a:prstGeom>
        </p:spPr>
      </p:pic>
    </p:spTree>
    <p:extLst>
      <p:ext uri="{BB962C8B-B14F-4D97-AF65-F5344CB8AC3E}">
        <p14:creationId xmlns:p14="http://schemas.microsoft.com/office/powerpoint/2010/main" val="133268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BA2A8945-A55B-EA5C-B125-826DCFE6EA46}"/>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5400" kern="1200" dirty="0">
                <a:solidFill>
                  <a:schemeClr val="accent1"/>
                </a:solidFill>
                <a:latin typeface="+mj-lt"/>
                <a:ea typeface="+mj-ea"/>
                <a:cs typeface="+mj-cs"/>
              </a:rPr>
              <a:t>Minimal Viable Product (MVP)</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Test Plan">
            <a:extLst>
              <a:ext uri="{FF2B5EF4-FFF2-40B4-BE49-F238E27FC236}">
                <a16:creationId xmlns:a16="http://schemas.microsoft.com/office/drawing/2014/main" id="{AED48EA6-2EDD-CD16-0988-91E016961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09823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862-8DDF-3129-FA9C-D4348B7C5990}"/>
              </a:ext>
            </a:extLst>
          </p:cNvPr>
          <p:cNvSpPr>
            <a:spLocks noGrp="1"/>
          </p:cNvSpPr>
          <p:nvPr>
            <p:ph type="title"/>
          </p:nvPr>
        </p:nvSpPr>
        <p:spPr/>
        <p:txBody>
          <a:bodyPr/>
          <a:lstStyle/>
          <a:p>
            <a:r>
              <a:rPr lang="en-US" dirty="0"/>
              <a:t>Minimal Viable Product (MVP)</a:t>
            </a:r>
          </a:p>
        </p:txBody>
      </p:sp>
      <p:sp>
        <p:nvSpPr>
          <p:cNvPr id="3" name="Content Placeholder 2">
            <a:extLst>
              <a:ext uri="{FF2B5EF4-FFF2-40B4-BE49-F238E27FC236}">
                <a16:creationId xmlns:a16="http://schemas.microsoft.com/office/drawing/2014/main" id="{6A0A39F1-385B-22D6-6AE1-68A716D65E01}"/>
              </a:ext>
            </a:extLst>
          </p:cNvPr>
          <p:cNvSpPr>
            <a:spLocks noGrp="1"/>
          </p:cNvSpPr>
          <p:nvPr>
            <p:ph idx="1"/>
          </p:nvPr>
        </p:nvSpPr>
        <p:spPr/>
        <p:txBody>
          <a:bodyPr/>
          <a:lstStyle/>
          <a:p>
            <a:pPr marL="0" indent="0">
              <a:buNone/>
            </a:pPr>
            <a:r>
              <a:rPr lang="en-US" dirty="0"/>
              <a:t>The following are the features that we are covering in our MVP:</a:t>
            </a:r>
          </a:p>
          <a:p>
            <a:r>
              <a:rPr lang="en-US" dirty="0"/>
              <a:t>Login Screen</a:t>
            </a:r>
          </a:p>
          <a:p>
            <a:r>
              <a:rPr lang="en-US" dirty="0"/>
              <a:t>Sign in </a:t>
            </a:r>
          </a:p>
          <a:p>
            <a:r>
              <a:rPr lang="en-US" dirty="0"/>
              <a:t>Home Page</a:t>
            </a:r>
          </a:p>
          <a:p>
            <a:r>
              <a:rPr lang="en-US" dirty="0"/>
              <a:t>Camera screen</a:t>
            </a:r>
          </a:p>
          <a:p>
            <a:r>
              <a:rPr lang="en-US" dirty="0"/>
              <a:t>Profile Screen</a:t>
            </a:r>
          </a:p>
          <a:p>
            <a:r>
              <a:rPr lang="en-US" dirty="0"/>
              <a:t>History</a:t>
            </a:r>
          </a:p>
          <a:p>
            <a:endParaRPr lang="en-US" dirty="0"/>
          </a:p>
        </p:txBody>
      </p:sp>
    </p:spTree>
    <p:extLst>
      <p:ext uri="{BB962C8B-B14F-4D97-AF65-F5344CB8AC3E}">
        <p14:creationId xmlns:p14="http://schemas.microsoft.com/office/powerpoint/2010/main" val="85632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E375-3E2C-A7A2-B49D-D7328BD9ED79}"/>
              </a:ext>
            </a:extLst>
          </p:cNvPr>
          <p:cNvSpPr>
            <a:spLocks noGrp="1"/>
          </p:cNvSpPr>
          <p:nvPr>
            <p:ph type="title"/>
          </p:nvPr>
        </p:nvSpPr>
        <p:spPr/>
        <p:txBody>
          <a:bodyPr/>
          <a:lstStyle/>
          <a:p>
            <a:r>
              <a:rPr lang="en-US" dirty="0"/>
              <a:t>Minimal Viable Product (MVP)</a:t>
            </a:r>
          </a:p>
        </p:txBody>
      </p:sp>
      <p:pic>
        <p:nvPicPr>
          <p:cNvPr id="11" name="Content Placeholder 10" descr="A black cell phone with a white screen&#10;&#10;Description automatically generated">
            <a:extLst>
              <a:ext uri="{FF2B5EF4-FFF2-40B4-BE49-F238E27FC236}">
                <a16:creationId xmlns:a16="http://schemas.microsoft.com/office/drawing/2014/main" id="{2682253C-6190-FA08-B29C-B824089C00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017" y="1946526"/>
            <a:ext cx="2161725" cy="3881437"/>
          </a:xfrm>
        </p:spPr>
      </p:pic>
      <p:pic>
        <p:nvPicPr>
          <p:cNvPr id="13" name="Picture 12" descr="A screen shot of a phone&#10;&#10;Description automatically generated">
            <a:extLst>
              <a:ext uri="{FF2B5EF4-FFF2-40B4-BE49-F238E27FC236}">
                <a16:creationId xmlns:a16="http://schemas.microsoft.com/office/drawing/2014/main" id="{0503278E-A36E-D625-DB81-980047725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46" y="1954652"/>
            <a:ext cx="2375294" cy="3793684"/>
          </a:xfrm>
          <a:prstGeom prst="rect">
            <a:avLst/>
          </a:prstGeom>
        </p:spPr>
      </p:pic>
      <p:pic>
        <p:nvPicPr>
          <p:cNvPr id="15" name="Picture 14" descr="A cellphone with vegetables on it">
            <a:extLst>
              <a:ext uri="{FF2B5EF4-FFF2-40B4-BE49-F238E27FC236}">
                <a16:creationId xmlns:a16="http://schemas.microsoft.com/office/drawing/2014/main" id="{0E0AA745-892D-D2D9-A48B-32F35AC8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119" y="1955329"/>
            <a:ext cx="2320335" cy="3863833"/>
          </a:xfrm>
          <a:prstGeom prst="rect">
            <a:avLst/>
          </a:prstGeom>
        </p:spPr>
      </p:pic>
      <p:pic>
        <p:nvPicPr>
          <p:cNvPr id="17" name="Picture 16" descr="A screen shot of a phone&#10;&#10;Description automatically generated">
            <a:extLst>
              <a:ext uri="{FF2B5EF4-FFF2-40B4-BE49-F238E27FC236}">
                <a16:creationId xmlns:a16="http://schemas.microsoft.com/office/drawing/2014/main" id="{113B268D-C340-DBBC-3BC3-DB62410BC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3834" y="1954652"/>
            <a:ext cx="2320335" cy="3895828"/>
          </a:xfrm>
          <a:prstGeom prst="rect">
            <a:avLst/>
          </a:prstGeom>
        </p:spPr>
      </p:pic>
    </p:spTree>
    <p:extLst>
      <p:ext uri="{BB962C8B-B14F-4D97-AF65-F5344CB8AC3E}">
        <p14:creationId xmlns:p14="http://schemas.microsoft.com/office/powerpoint/2010/main" val="16204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FA37A-E391-3945-823C-675305DEA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F2E07-BEA6-C66F-0E60-F1A4ED826D48}"/>
              </a:ext>
            </a:extLst>
          </p:cNvPr>
          <p:cNvSpPr>
            <a:spLocks noGrp="1"/>
          </p:cNvSpPr>
          <p:nvPr>
            <p:ph type="title"/>
          </p:nvPr>
        </p:nvSpPr>
        <p:spPr/>
        <p:txBody>
          <a:bodyPr/>
          <a:lstStyle/>
          <a:p>
            <a:r>
              <a:rPr lang="en-US" dirty="0"/>
              <a:t>Minimal Viable Product (MVP)</a:t>
            </a:r>
          </a:p>
        </p:txBody>
      </p:sp>
      <p:pic>
        <p:nvPicPr>
          <p:cNvPr id="6" name="Content Placeholder 5" descr="A cell phone with a person's face&#10;&#10;Description automatically generated">
            <a:extLst>
              <a:ext uri="{FF2B5EF4-FFF2-40B4-BE49-F238E27FC236}">
                <a16:creationId xmlns:a16="http://schemas.microsoft.com/office/drawing/2014/main" id="{AC48CA67-97E8-80BD-867A-67B7B5573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454" y="1842065"/>
            <a:ext cx="2129087" cy="3881437"/>
          </a:xfrm>
        </p:spPr>
      </p:pic>
      <p:pic>
        <p:nvPicPr>
          <p:cNvPr id="8" name="Picture 7" descr="A cell phone with a screen&#10;&#10;Description automatically generated">
            <a:extLst>
              <a:ext uri="{FF2B5EF4-FFF2-40B4-BE49-F238E27FC236}">
                <a16:creationId xmlns:a16="http://schemas.microsoft.com/office/drawing/2014/main" id="{835E9FA9-5B99-6288-FE91-9F2494964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257" y="1881263"/>
            <a:ext cx="2184388" cy="3881437"/>
          </a:xfrm>
          <a:prstGeom prst="rect">
            <a:avLst/>
          </a:prstGeom>
        </p:spPr>
      </p:pic>
      <p:pic>
        <p:nvPicPr>
          <p:cNvPr id="10" name="Picture 9" descr="A cell phone with a white screen&#10;&#10;Description automatically generated">
            <a:extLst>
              <a:ext uri="{FF2B5EF4-FFF2-40B4-BE49-F238E27FC236}">
                <a16:creationId xmlns:a16="http://schemas.microsoft.com/office/drawing/2014/main" id="{7D46F7B4-CEAA-B6F8-5C57-29E36F9D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744" y="1891748"/>
            <a:ext cx="2184389" cy="3821815"/>
          </a:xfrm>
          <a:prstGeom prst="rect">
            <a:avLst/>
          </a:prstGeom>
        </p:spPr>
      </p:pic>
    </p:spTree>
    <p:extLst>
      <p:ext uri="{BB962C8B-B14F-4D97-AF65-F5344CB8AC3E}">
        <p14:creationId xmlns:p14="http://schemas.microsoft.com/office/powerpoint/2010/main" val="1070256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94155AF-0BC4-ED64-B552-D2C398457D2B}"/>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Technologies</a:t>
            </a:r>
          </a:p>
        </p:txBody>
      </p:sp>
      <p:sp>
        <p:nvSpPr>
          <p:cNvPr id="3" name="Content Placeholder 2">
            <a:extLst>
              <a:ext uri="{FF2B5EF4-FFF2-40B4-BE49-F238E27FC236}">
                <a16:creationId xmlns:a16="http://schemas.microsoft.com/office/drawing/2014/main" id="{3F58B9FA-4D50-E38D-9768-8271C7B3A63F}"/>
              </a:ext>
            </a:extLst>
          </p:cNvPr>
          <p:cNvSpPr>
            <a:spLocks noGrp="1"/>
          </p:cNvSpPr>
          <p:nvPr>
            <p:ph idx="1"/>
          </p:nvPr>
        </p:nvSpPr>
        <p:spPr>
          <a:xfrm>
            <a:off x="673754" y="2160590"/>
            <a:ext cx="3973943" cy="3440110"/>
          </a:xfrm>
        </p:spPr>
        <p:txBody>
          <a:bodyPr>
            <a:normAutofit/>
          </a:bodyPr>
          <a:lstStyle/>
          <a:p>
            <a:r>
              <a:rPr lang="en-US" dirty="0">
                <a:solidFill>
                  <a:schemeClr val="bg1"/>
                </a:solidFill>
              </a:rPr>
              <a:t>React Native</a:t>
            </a:r>
          </a:p>
          <a:p>
            <a:r>
              <a:rPr lang="en-US" dirty="0">
                <a:solidFill>
                  <a:schemeClr val="bg1"/>
                </a:solidFill>
              </a:rPr>
              <a:t>Python</a:t>
            </a:r>
          </a:p>
          <a:p>
            <a:r>
              <a:rPr lang="en-US" dirty="0" err="1">
                <a:solidFill>
                  <a:schemeClr val="bg1"/>
                </a:solidFill>
              </a:rPr>
              <a:t>FastAPI</a:t>
            </a:r>
            <a:endParaRPr lang="en-US" dirty="0">
              <a:solidFill>
                <a:schemeClr val="bg1"/>
              </a:solidFill>
            </a:endParaRPr>
          </a:p>
          <a:p>
            <a:r>
              <a:rPr lang="en-US" dirty="0">
                <a:solidFill>
                  <a:schemeClr val="bg1"/>
                </a:solidFill>
              </a:rPr>
              <a:t>Firebase Datastore</a:t>
            </a:r>
          </a:p>
          <a:p>
            <a:r>
              <a:rPr lang="en-US" dirty="0">
                <a:solidFill>
                  <a:schemeClr val="bg1"/>
                </a:solidFill>
              </a:rPr>
              <a:t>ChatGPT API</a:t>
            </a:r>
          </a:p>
          <a:p>
            <a:r>
              <a:rPr lang="en-US" dirty="0">
                <a:solidFill>
                  <a:schemeClr val="bg1"/>
                </a:solidFill>
              </a:rPr>
              <a:t>Git/</a:t>
            </a:r>
            <a:r>
              <a:rPr lang="en-US" dirty="0" err="1">
                <a:solidFill>
                  <a:schemeClr val="bg1"/>
                </a:solidFill>
              </a:rPr>
              <a:t>Github</a:t>
            </a:r>
            <a:endParaRPr lang="en-US" dirty="0">
              <a:solidFill>
                <a:schemeClr val="bg1"/>
              </a:solidFill>
            </a:endParaRPr>
          </a:p>
          <a:p>
            <a:r>
              <a:rPr lang="en-US" dirty="0">
                <a:solidFill>
                  <a:schemeClr val="bg1"/>
                </a:solidFill>
              </a:rPr>
              <a:t>JIRA</a:t>
            </a:r>
          </a:p>
          <a:p>
            <a:endParaRPr lang="en-US" dirty="0">
              <a:solidFill>
                <a:schemeClr val="bg1"/>
              </a:solidFill>
            </a:endParaRPr>
          </a:p>
          <a:p>
            <a:pPr marL="0" indent="0">
              <a:buNone/>
            </a:pPr>
            <a:endParaRPr lang="en-US" dirty="0">
              <a:solidFill>
                <a:schemeClr val="bg1"/>
              </a:solidFill>
            </a:endParaRPr>
          </a:p>
        </p:txBody>
      </p:sp>
      <p:pic>
        <p:nvPicPr>
          <p:cNvPr id="5" name="Picture 4" descr="A diagram of a software application&#10;&#10;Description automatically generated">
            <a:extLst>
              <a:ext uri="{FF2B5EF4-FFF2-40B4-BE49-F238E27FC236}">
                <a16:creationId xmlns:a16="http://schemas.microsoft.com/office/drawing/2014/main" id="{F45F0E3D-4F0A-3F7A-8378-7E17A9BF28A1}"/>
              </a:ext>
            </a:extLst>
          </p:cNvPr>
          <p:cNvPicPr>
            <a:picLocks noChangeAspect="1"/>
          </p:cNvPicPr>
          <p:nvPr/>
        </p:nvPicPr>
        <p:blipFill>
          <a:blip r:embed="rId2"/>
          <a:stretch>
            <a:fillRect/>
          </a:stretch>
        </p:blipFill>
        <p:spPr>
          <a:xfrm>
            <a:off x="6096001" y="1622517"/>
            <a:ext cx="5143500" cy="3600450"/>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0726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Cubes connected with a red line">
            <a:extLst>
              <a:ext uri="{FF2B5EF4-FFF2-40B4-BE49-F238E27FC236}">
                <a16:creationId xmlns:a16="http://schemas.microsoft.com/office/drawing/2014/main" id="{B08E6428-6CAE-047E-C7F8-EFDF0F4CF35D}"/>
              </a:ext>
            </a:extLst>
          </p:cNvPr>
          <p:cNvPicPr>
            <a:picLocks noChangeAspect="1"/>
          </p:cNvPicPr>
          <p:nvPr/>
        </p:nvPicPr>
        <p:blipFill rotWithShape="1">
          <a:blip r:embed="rId2"/>
          <a:srcRect l="11052" r="-1"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B3603C1-9646-4B90-4EB3-5B1ADC4F216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Architecture Diagram</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575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509B-F6F0-BE41-F296-9E39B58008BA}"/>
              </a:ext>
            </a:extLst>
          </p:cNvPr>
          <p:cNvSpPr>
            <a:spLocks noGrp="1"/>
          </p:cNvSpPr>
          <p:nvPr>
            <p:ph type="title"/>
          </p:nvPr>
        </p:nvSpPr>
        <p:spPr/>
        <p:txBody>
          <a:bodyPr/>
          <a:lstStyle/>
          <a:p>
            <a:r>
              <a:rPr lang="en-US" dirty="0"/>
              <a:t>Conceptual Architecture Diagram</a:t>
            </a:r>
          </a:p>
        </p:txBody>
      </p:sp>
      <p:pic>
        <p:nvPicPr>
          <p:cNvPr id="9" name="Content Placeholder 8">
            <a:extLst>
              <a:ext uri="{FF2B5EF4-FFF2-40B4-BE49-F238E27FC236}">
                <a16:creationId xmlns:a16="http://schemas.microsoft.com/office/drawing/2014/main" id="{63D691BF-BAF6-115E-06C3-94F715A8744E}"/>
              </a:ext>
            </a:extLst>
          </p:cNvPr>
          <p:cNvPicPr>
            <a:picLocks noGrp="1" noChangeAspect="1"/>
          </p:cNvPicPr>
          <p:nvPr>
            <p:ph idx="1"/>
          </p:nvPr>
        </p:nvPicPr>
        <p:blipFill>
          <a:blip r:embed="rId2"/>
          <a:stretch>
            <a:fillRect/>
          </a:stretch>
        </p:blipFill>
        <p:spPr>
          <a:xfrm>
            <a:off x="677862" y="1865745"/>
            <a:ext cx="9371301" cy="3703445"/>
          </a:xfrm>
        </p:spPr>
      </p:pic>
    </p:spTree>
    <p:extLst>
      <p:ext uri="{BB962C8B-B14F-4D97-AF65-F5344CB8AC3E}">
        <p14:creationId xmlns:p14="http://schemas.microsoft.com/office/powerpoint/2010/main" val="4065611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B5D3-9FC4-6BA0-C3D2-707A9E6E5F38}"/>
              </a:ext>
            </a:extLst>
          </p:cNvPr>
          <p:cNvSpPr>
            <a:spLocks noGrp="1"/>
          </p:cNvSpPr>
          <p:nvPr>
            <p:ph type="title"/>
          </p:nvPr>
        </p:nvSpPr>
        <p:spPr/>
        <p:txBody>
          <a:bodyPr/>
          <a:lstStyle/>
          <a:p>
            <a:r>
              <a:rPr lang="en-US" dirty="0"/>
              <a:t>Sequence Architecture Diagram</a:t>
            </a:r>
          </a:p>
        </p:txBody>
      </p:sp>
      <p:pic>
        <p:nvPicPr>
          <p:cNvPr id="11" name="Content Placeholder 10">
            <a:extLst>
              <a:ext uri="{FF2B5EF4-FFF2-40B4-BE49-F238E27FC236}">
                <a16:creationId xmlns:a16="http://schemas.microsoft.com/office/drawing/2014/main" id="{2F8FAA69-58A1-7EAA-7220-3E9DCB523E7C}"/>
              </a:ext>
            </a:extLst>
          </p:cNvPr>
          <p:cNvPicPr>
            <a:picLocks noGrp="1" noChangeAspect="1"/>
          </p:cNvPicPr>
          <p:nvPr>
            <p:ph idx="1"/>
          </p:nvPr>
        </p:nvPicPr>
        <p:blipFill>
          <a:blip r:embed="rId2"/>
          <a:stretch>
            <a:fillRect/>
          </a:stretch>
        </p:blipFill>
        <p:spPr>
          <a:xfrm>
            <a:off x="988291" y="1607128"/>
            <a:ext cx="8728364" cy="4434898"/>
          </a:xfrm>
        </p:spPr>
      </p:pic>
    </p:spTree>
    <p:extLst>
      <p:ext uri="{BB962C8B-B14F-4D97-AF65-F5344CB8AC3E}">
        <p14:creationId xmlns:p14="http://schemas.microsoft.com/office/powerpoint/2010/main" val="117757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5C76-F882-2801-3CAA-393ECA755510}"/>
              </a:ext>
            </a:extLst>
          </p:cNvPr>
          <p:cNvSpPr>
            <a:spLocks noGrp="1"/>
          </p:cNvSpPr>
          <p:nvPr>
            <p:ph type="title"/>
          </p:nvPr>
        </p:nvSpPr>
        <p:spPr>
          <a:xfrm>
            <a:off x="677334" y="609600"/>
            <a:ext cx="8596668" cy="1320800"/>
          </a:xfrm>
        </p:spPr>
        <p:txBody>
          <a:bodyPr anchor="t">
            <a:normAutofit/>
          </a:bodyPr>
          <a:lstStyle/>
          <a:p>
            <a:r>
              <a:rPr lang="en-US" dirty="0"/>
              <a:t>Agenda</a:t>
            </a:r>
          </a:p>
        </p:txBody>
      </p:sp>
      <p:sp>
        <p:nvSpPr>
          <p:cNvPr id="3" name="Content Placeholder 2">
            <a:extLst>
              <a:ext uri="{FF2B5EF4-FFF2-40B4-BE49-F238E27FC236}">
                <a16:creationId xmlns:a16="http://schemas.microsoft.com/office/drawing/2014/main" id="{4D40215F-7989-0B43-4533-6CFDCDFC510B}"/>
              </a:ext>
            </a:extLst>
          </p:cNvPr>
          <p:cNvSpPr>
            <a:spLocks noGrp="1"/>
          </p:cNvSpPr>
          <p:nvPr>
            <p:ph idx="1"/>
          </p:nvPr>
        </p:nvSpPr>
        <p:spPr>
          <a:xfrm>
            <a:off x="677334" y="2160590"/>
            <a:ext cx="5220430" cy="3701270"/>
          </a:xfrm>
        </p:spPr>
        <p:txBody>
          <a:bodyPr>
            <a:normAutofit fontScale="92500"/>
          </a:bodyPr>
          <a:lstStyle/>
          <a:p>
            <a:pPr>
              <a:lnSpc>
                <a:spcPct val="90000"/>
              </a:lnSpc>
            </a:pPr>
            <a:endParaRPr lang="en-US" sz="1100" dirty="0"/>
          </a:p>
          <a:p>
            <a:pPr>
              <a:lnSpc>
                <a:spcPct val="90000"/>
              </a:lnSpc>
            </a:pPr>
            <a:r>
              <a:rPr lang="en-US" sz="1300" dirty="0"/>
              <a:t>The Objective of this meeting is to give an overview of the Project</a:t>
            </a:r>
          </a:p>
          <a:p>
            <a:pPr>
              <a:lnSpc>
                <a:spcPct val="90000"/>
              </a:lnSpc>
            </a:pPr>
            <a:r>
              <a:rPr lang="en-US" sz="1300" dirty="0"/>
              <a:t>The aim of this meeting is to evaluate our progress towards meeting deadlines, ensure alignment on our advancements, tackle any obstacles, and coordinate our next steps regarding development.</a:t>
            </a:r>
          </a:p>
          <a:p>
            <a:pPr>
              <a:lnSpc>
                <a:spcPct val="90000"/>
              </a:lnSpc>
            </a:pPr>
            <a:r>
              <a:rPr lang="en-US" sz="1300" dirty="0"/>
              <a:t>We will discuss the importance of submitting deliverables on time, marking significant dates, and incorporating them into a shared calendar.</a:t>
            </a:r>
          </a:p>
          <a:p>
            <a:pPr>
              <a:lnSpc>
                <a:spcPct val="90000"/>
              </a:lnSpc>
            </a:pPr>
            <a:r>
              <a:rPr lang="en-US" sz="1300" dirty="0"/>
              <a:t>Topics for the presentation will be deliberated upon, and the presentation will undergo iterative updates.</a:t>
            </a:r>
          </a:p>
          <a:p>
            <a:pPr>
              <a:lnSpc>
                <a:spcPct val="90000"/>
              </a:lnSpc>
            </a:pPr>
            <a:r>
              <a:rPr lang="en-US" sz="1300" dirty="0"/>
              <a:t>We will verify the requirements from the client's perspective, considering aspects such as personas and all project necessities.</a:t>
            </a:r>
          </a:p>
          <a:p>
            <a:pPr>
              <a:lnSpc>
                <a:spcPct val="90000"/>
              </a:lnSpc>
            </a:pPr>
            <a:r>
              <a:rPr lang="en-US" sz="1300" dirty="0"/>
              <a:t>Risk assessment will be a topic of discussion.</a:t>
            </a:r>
          </a:p>
          <a:p>
            <a:pPr>
              <a:lnSpc>
                <a:spcPct val="90000"/>
              </a:lnSpc>
            </a:pPr>
            <a:r>
              <a:rPr lang="en-US" sz="1300" dirty="0"/>
              <a:t>Active participation, attendance, cooperation, teamwork, and attention from each team member are essential for the project's success.</a:t>
            </a:r>
          </a:p>
          <a:p>
            <a:pPr>
              <a:lnSpc>
                <a:spcPct val="90000"/>
              </a:lnSpc>
            </a:pPr>
            <a:endParaRPr lang="en-US" sz="1100" dirty="0"/>
          </a:p>
        </p:txBody>
      </p:sp>
      <p:pic>
        <p:nvPicPr>
          <p:cNvPr id="7" name="Graphic 6" descr="Meeting">
            <a:extLst>
              <a:ext uri="{FF2B5EF4-FFF2-40B4-BE49-F238E27FC236}">
                <a16:creationId xmlns:a16="http://schemas.microsoft.com/office/drawing/2014/main" id="{23B41430-0F70-B120-28D0-0DFC7ABCC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7417" y="2159000"/>
            <a:ext cx="3145536" cy="3145536"/>
          </a:xfrm>
          <a:prstGeom prst="rect">
            <a:avLst/>
          </a:prstGeom>
        </p:spPr>
      </p:pic>
    </p:spTree>
    <p:extLst>
      <p:ext uri="{BB962C8B-B14F-4D97-AF65-F5344CB8AC3E}">
        <p14:creationId xmlns:p14="http://schemas.microsoft.com/office/powerpoint/2010/main" val="193101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A364-9C78-CB16-EDFD-BF77DE91252F}"/>
              </a:ext>
            </a:extLst>
          </p:cNvPr>
          <p:cNvSpPr>
            <a:spLocks noGrp="1"/>
          </p:cNvSpPr>
          <p:nvPr>
            <p:ph type="title"/>
          </p:nvPr>
        </p:nvSpPr>
        <p:spPr/>
        <p:txBody>
          <a:bodyPr/>
          <a:lstStyle/>
          <a:p>
            <a:r>
              <a:rPr lang="en-US" dirty="0"/>
              <a:t>Product backlog</a:t>
            </a:r>
          </a:p>
        </p:txBody>
      </p:sp>
      <p:pic>
        <p:nvPicPr>
          <p:cNvPr id="5" name="Content Placeholder 4">
            <a:extLst>
              <a:ext uri="{FF2B5EF4-FFF2-40B4-BE49-F238E27FC236}">
                <a16:creationId xmlns:a16="http://schemas.microsoft.com/office/drawing/2014/main" id="{5F0A44E6-8ECF-8AB0-B450-3979BD3C6CAC}"/>
              </a:ext>
            </a:extLst>
          </p:cNvPr>
          <p:cNvPicPr>
            <a:picLocks noGrp="1" noChangeAspect="1"/>
          </p:cNvPicPr>
          <p:nvPr>
            <p:ph idx="1"/>
          </p:nvPr>
        </p:nvPicPr>
        <p:blipFill>
          <a:blip r:embed="rId2"/>
          <a:stretch>
            <a:fillRect/>
          </a:stretch>
        </p:blipFill>
        <p:spPr>
          <a:xfrm>
            <a:off x="997528" y="1819564"/>
            <a:ext cx="8596668" cy="4222461"/>
          </a:xfrm>
        </p:spPr>
      </p:pic>
    </p:spTree>
    <p:extLst>
      <p:ext uri="{BB962C8B-B14F-4D97-AF65-F5344CB8AC3E}">
        <p14:creationId xmlns:p14="http://schemas.microsoft.com/office/powerpoint/2010/main" val="232172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C83B-6981-B807-DC63-99577CA104D1}"/>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4C8AF9A5-A9C2-5AA0-3C86-E2A98BC1F6E7}"/>
              </a:ext>
            </a:extLst>
          </p:cNvPr>
          <p:cNvPicPr>
            <a:picLocks noGrp="1" noChangeAspect="1"/>
          </p:cNvPicPr>
          <p:nvPr>
            <p:ph idx="1"/>
          </p:nvPr>
        </p:nvPicPr>
        <p:blipFill>
          <a:blip r:embed="rId2"/>
          <a:stretch>
            <a:fillRect/>
          </a:stretch>
        </p:blipFill>
        <p:spPr>
          <a:xfrm>
            <a:off x="677863" y="1930400"/>
            <a:ext cx="10156392" cy="3918031"/>
          </a:xfrm>
        </p:spPr>
      </p:pic>
    </p:spTree>
    <p:extLst>
      <p:ext uri="{BB962C8B-B14F-4D97-AF65-F5344CB8AC3E}">
        <p14:creationId xmlns:p14="http://schemas.microsoft.com/office/powerpoint/2010/main" val="234346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12FA1-2EF1-5DC2-CAE2-0415AB339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EE104-03DB-10E0-37F1-2A2426469125}"/>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B30F9C23-8E80-4869-6E5B-D22F2C3388A2}"/>
              </a:ext>
            </a:extLst>
          </p:cNvPr>
          <p:cNvPicPr>
            <a:picLocks noGrp="1" noChangeAspect="1"/>
          </p:cNvPicPr>
          <p:nvPr>
            <p:ph idx="1"/>
          </p:nvPr>
        </p:nvPicPr>
        <p:blipFill>
          <a:blip r:embed="rId2"/>
          <a:stretch>
            <a:fillRect/>
          </a:stretch>
        </p:blipFill>
        <p:spPr>
          <a:xfrm>
            <a:off x="677863" y="1838036"/>
            <a:ext cx="9851592" cy="3942773"/>
          </a:xfrm>
        </p:spPr>
      </p:pic>
    </p:spTree>
    <p:extLst>
      <p:ext uri="{BB962C8B-B14F-4D97-AF65-F5344CB8AC3E}">
        <p14:creationId xmlns:p14="http://schemas.microsoft.com/office/powerpoint/2010/main" val="128648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5C564-4EA2-EDFA-8885-7AA18EFAC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F3F7C-75D7-D656-6C2D-CEF018F0A195}"/>
              </a:ext>
            </a:extLst>
          </p:cNvPr>
          <p:cNvSpPr>
            <a:spLocks noGrp="1"/>
          </p:cNvSpPr>
          <p:nvPr>
            <p:ph type="title"/>
          </p:nvPr>
        </p:nvSpPr>
        <p:spPr/>
        <p:txBody>
          <a:bodyPr/>
          <a:lstStyle/>
          <a:p>
            <a:r>
              <a:rPr lang="en-US" dirty="0"/>
              <a:t>Acceptance Criteria &amp; User stories </a:t>
            </a:r>
          </a:p>
        </p:txBody>
      </p:sp>
      <p:pic>
        <p:nvPicPr>
          <p:cNvPr id="5" name="Content Placeholder 4">
            <a:extLst>
              <a:ext uri="{FF2B5EF4-FFF2-40B4-BE49-F238E27FC236}">
                <a16:creationId xmlns:a16="http://schemas.microsoft.com/office/drawing/2014/main" id="{9D561924-20A5-AD91-BE79-AF728B7B678A}"/>
              </a:ext>
            </a:extLst>
          </p:cNvPr>
          <p:cNvPicPr>
            <a:picLocks noGrp="1" noChangeAspect="1"/>
          </p:cNvPicPr>
          <p:nvPr>
            <p:ph idx="1"/>
          </p:nvPr>
        </p:nvPicPr>
        <p:blipFill>
          <a:blip r:embed="rId2"/>
          <a:stretch>
            <a:fillRect/>
          </a:stretch>
        </p:blipFill>
        <p:spPr>
          <a:xfrm>
            <a:off x="677863" y="1597892"/>
            <a:ext cx="9556028" cy="4235508"/>
          </a:xfrm>
        </p:spPr>
      </p:pic>
    </p:spTree>
    <p:extLst>
      <p:ext uri="{BB962C8B-B14F-4D97-AF65-F5344CB8AC3E}">
        <p14:creationId xmlns:p14="http://schemas.microsoft.com/office/powerpoint/2010/main" val="32441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9ED2-A473-1A91-4A85-F7F90D690E44}"/>
              </a:ext>
            </a:extLst>
          </p:cNvPr>
          <p:cNvSpPr>
            <a:spLocks noGrp="1"/>
          </p:cNvSpPr>
          <p:nvPr>
            <p:ph type="title"/>
          </p:nvPr>
        </p:nvSpPr>
        <p:spPr/>
        <p:txBody>
          <a:bodyPr/>
          <a:lstStyle/>
          <a:p>
            <a:r>
              <a:rPr lang="en-US" dirty="0"/>
              <a:t>Test Cases</a:t>
            </a:r>
          </a:p>
        </p:txBody>
      </p:sp>
      <p:pic>
        <p:nvPicPr>
          <p:cNvPr id="5" name="Content Placeholder 4">
            <a:extLst>
              <a:ext uri="{FF2B5EF4-FFF2-40B4-BE49-F238E27FC236}">
                <a16:creationId xmlns:a16="http://schemas.microsoft.com/office/drawing/2014/main" id="{15BEEE8D-734B-35C5-3B73-7AAD0B05F16C}"/>
              </a:ext>
            </a:extLst>
          </p:cNvPr>
          <p:cNvPicPr>
            <a:picLocks noGrp="1" noChangeAspect="1"/>
          </p:cNvPicPr>
          <p:nvPr>
            <p:ph idx="1"/>
          </p:nvPr>
        </p:nvPicPr>
        <p:blipFill>
          <a:blip r:embed="rId2"/>
          <a:stretch>
            <a:fillRect/>
          </a:stretch>
        </p:blipFill>
        <p:spPr>
          <a:xfrm>
            <a:off x="677863" y="1930399"/>
            <a:ext cx="10572028" cy="3786909"/>
          </a:xfrm>
        </p:spPr>
      </p:pic>
    </p:spTree>
    <p:extLst>
      <p:ext uri="{BB962C8B-B14F-4D97-AF65-F5344CB8AC3E}">
        <p14:creationId xmlns:p14="http://schemas.microsoft.com/office/powerpoint/2010/main" val="266976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3DE33019-EAC5-1F4B-4DD0-D181A79C9F12}"/>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Sprint Backlog</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Backlog">
            <a:extLst>
              <a:ext uri="{FF2B5EF4-FFF2-40B4-BE49-F238E27FC236}">
                <a16:creationId xmlns:a16="http://schemas.microsoft.com/office/drawing/2014/main" id="{7741AE75-CCED-7352-B669-902CA9773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29679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EBF9-BFDF-E320-6415-137DA591BC14}"/>
              </a:ext>
            </a:extLst>
          </p:cNvPr>
          <p:cNvSpPr>
            <a:spLocks noGrp="1"/>
          </p:cNvSpPr>
          <p:nvPr>
            <p:ph type="title"/>
          </p:nvPr>
        </p:nvSpPr>
        <p:spPr/>
        <p:txBody>
          <a:bodyPr/>
          <a:lstStyle/>
          <a:p>
            <a:r>
              <a:rPr lang="en-US" dirty="0"/>
              <a:t>Sprint Backlog</a:t>
            </a:r>
          </a:p>
        </p:txBody>
      </p:sp>
      <p:pic>
        <p:nvPicPr>
          <p:cNvPr id="5" name="Content Placeholder 4">
            <a:extLst>
              <a:ext uri="{FF2B5EF4-FFF2-40B4-BE49-F238E27FC236}">
                <a16:creationId xmlns:a16="http://schemas.microsoft.com/office/drawing/2014/main" id="{5BC7C292-F2F6-33EF-234C-7B1D9B764FD6}"/>
              </a:ext>
            </a:extLst>
          </p:cNvPr>
          <p:cNvPicPr>
            <a:picLocks noGrp="1" noChangeAspect="1"/>
          </p:cNvPicPr>
          <p:nvPr>
            <p:ph idx="1"/>
          </p:nvPr>
        </p:nvPicPr>
        <p:blipFill>
          <a:blip r:embed="rId2"/>
          <a:stretch>
            <a:fillRect/>
          </a:stretch>
        </p:blipFill>
        <p:spPr>
          <a:xfrm>
            <a:off x="1163224" y="2115128"/>
            <a:ext cx="7888412" cy="3099953"/>
          </a:xfrm>
        </p:spPr>
      </p:pic>
    </p:spTree>
    <p:extLst>
      <p:ext uri="{BB962C8B-B14F-4D97-AF65-F5344CB8AC3E}">
        <p14:creationId xmlns:p14="http://schemas.microsoft.com/office/powerpoint/2010/main" val="7301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23CD-57CE-05A2-6BF9-9820C3398A77}"/>
              </a:ext>
            </a:extLst>
          </p:cNvPr>
          <p:cNvSpPr>
            <a:spLocks noGrp="1"/>
          </p:cNvSpPr>
          <p:nvPr>
            <p:ph type="title"/>
          </p:nvPr>
        </p:nvSpPr>
        <p:spPr/>
        <p:txBody>
          <a:bodyPr/>
          <a:lstStyle/>
          <a:p>
            <a:r>
              <a:rPr lang="en-US" dirty="0"/>
              <a:t>Sprint Backlog</a:t>
            </a:r>
          </a:p>
        </p:txBody>
      </p:sp>
      <p:pic>
        <p:nvPicPr>
          <p:cNvPr id="5" name="Content Placeholder 4">
            <a:extLst>
              <a:ext uri="{FF2B5EF4-FFF2-40B4-BE49-F238E27FC236}">
                <a16:creationId xmlns:a16="http://schemas.microsoft.com/office/drawing/2014/main" id="{03D6DBB9-81F0-18F6-6486-EDBD0E466BC7}"/>
              </a:ext>
            </a:extLst>
          </p:cNvPr>
          <p:cNvPicPr>
            <a:picLocks noGrp="1" noChangeAspect="1"/>
          </p:cNvPicPr>
          <p:nvPr>
            <p:ph idx="1"/>
          </p:nvPr>
        </p:nvPicPr>
        <p:blipFill>
          <a:blip r:embed="rId2"/>
          <a:stretch>
            <a:fillRect/>
          </a:stretch>
        </p:blipFill>
        <p:spPr>
          <a:xfrm>
            <a:off x="894761" y="2447636"/>
            <a:ext cx="8230766" cy="2606253"/>
          </a:xfrm>
        </p:spPr>
      </p:pic>
    </p:spTree>
    <p:extLst>
      <p:ext uri="{BB962C8B-B14F-4D97-AF65-F5344CB8AC3E}">
        <p14:creationId xmlns:p14="http://schemas.microsoft.com/office/powerpoint/2010/main" val="312770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43F8-079E-01ED-7DE8-D0D2728F12CF}"/>
              </a:ext>
            </a:extLst>
          </p:cNvPr>
          <p:cNvSpPr>
            <a:spLocks noGrp="1"/>
          </p:cNvSpPr>
          <p:nvPr>
            <p:ph type="title"/>
          </p:nvPr>
        </p:nvSpPr>
        <p:spPr/>
        <p:txBody>
          <a:bodyPr/>
          <a:lstStyle/>
          <a:p>
            <a:r>
              <a:rPr lang="en-US" dirty="0"/>
              <a:t>Sprint 3 tasks</a:t>
            </a:r>
          </a:p>
        </p:txBody>
      </p:sp>
      <p:pic>
        <p:nvPicPr>
          <p:cNvPr id="11" name="Content Placeholder 10">
            <a:extLst>
              <a:ext uri="{FF2B5EF4-FFF2-40B4-BE49-F238E27FC236}">
                <a16:creationId xmlns:a16="http://schemas.microsoft.com/office/drawing/2014/main" id="{0D8F1972-CA8B-5A2A-182E-FE97F38E12F6}"/>
              </a:ext>
            </a:extLst>
          </p:cNvPr>
          <p:cNvPicPr>
            <a:picLocks noGrp="1" noChangeAspect="1"/>
          </p:cNvPicPr>
          <p:nvPr>
            <p:ph idx="1"/>
          </p:nvPr>
        </p:nvPicPr>
        <p:blipFill>
          <a:blip r:embed="rId2"/>
          <a:stretch>
            <a:fillRect/>
          </a:stretch>
        </p:blipFill>
        <p:spPr>
          <a:xfrm>
            <a:off x="1385455" y="1930400"/>
            <a:ext cx="6927271" cy="4107099"/>
          </a:xfrm>
        </p:spPr>
      </p:pic>
    </p:spTree>
    <p:extLst>
      <p:ext uri="{BB962C8B-B14F-4D97-AF65-F5344CB8AC3E}">
        <p14:creationId xmlns:p14="http://schemas.microsoft.com/office/powerpoint/2010/main" val="2907584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020-AA4A-1EB6-B14F-1C058266C34B}"/>
              </a:ext>
            </a:extLst>
          </p:cNvPr>
          <p:cNvSpPr>
            <a:spLocks noGrp="1"/>
          </p:cNvSpPr>
          <p:nvPr>
            <p:ph type="title"/>
          </p:nvPr>
        </p:nvSpPr>
        <p:spPr>
          <a:xfrm>
            <a:off x="1233920" y="376606"/>
            <a:ext cx="9905999" cy="1360898"/>
          </a:xfrm>
        </p:spPr>
        <p:txBody>
          <a:bodyPr/>
          <a:lstStyle/>
          <a:p>
            <a:pPr algn="ctr"/>
            <a:r>
              <a:rPr lang="en-US" dirty="0"/>
              <a:t>Stories Completed</a:t>
            </a:r>
          </a:p>
        </p:txBody>
      </p:sp>
      <p:pic>
        <p:nvPicPr>
          <p:cNvPr id="8" name="Content Placeholder 7">
            <a:extLst>
              <a:ext uri="{FF2B5EF4-FFF2-40B4-BE49-F238E27FC236}">
                <a16:creationId xmlns:a16="http://schemas.microsoft.com/office/drawing/2014/main" id="{6FA04331-77E3-5E13-7AEB-889FE9E95C3B}"/>
              </a:ext>
            </a:extLst>
          </p:cNvPr>
          <p:cNvPicPr>
            <a:picLocks noGrp="1" noChangeAspect="1"/>
          </p:cNvPicPr>
          <p:nvPr>
            <p:ph idx="1"/>
          </p:nvPr>
        </p:nvPicPr>
        <p:blipFill>
          <a:blip r:embed="rId2"/>
          <a:stretch>
            <a:fillRect/>
          </a:stretch>
        </p:blipFill>
        <p:spPr>
          <a:xfrm>
            <a:off x="3860697" y="1634838"/>
            <a:ext cx="4045630" cy="4499552"/>
          </a:xfrm>
        </p:spPr>
      </p:pic>
    </p:spTree>
    <p:extLst>
      <p:ext uri="{BB962C8B-B14F-4D97-AF65-F5344CB8AC3E}">
        <p14:creationId xmlns:p14="http://schemas.microsoft.com/office/powerpoint/2010/main" val="397717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92172"/>
          </a:xfrm>
        </p:spPr>
        <p:txBody>
          <a:bodyPr/>
          <a:lstStyle/>
          <a:p>
            <a:pPr algn="ctr"/>
            <a:r>
              <a:rPr lang="en-US" dirty="0"/>
              <a:t>Team Members Roles</a:t>
            </a:r>
          </a:p>
        </p:txBody>
      </p:sp>
      <p:pic>
        <p:nvPicPr>
          <p:cNvPr id="5" name="Content Placeholder 4" descr="A person wearing a striped shirt&#10;&#10;Description automatically generated with low confidence">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8833" y="141638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Sarath Upadrista</a:t>
            </a:r>
          </a:p>
          <a:p>
            <a:pPr algn="ctr"/>
            <a:r>
              <a:rPr lang="en-US" dirty="0"/>
              <a:t>Full Stack Developer and </a:t>
            </a:r>
            <a:r>
              <a:rPr lang="en-US" dirty="0" err="1"/>
              <a:t>Devops</a:t>
            </a:r>
            <a:endParaRPr lang="en-US" dirty="0"/>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923330"/>
          </a:xfrm>
          <a:prstGeom prst="rect">
            <a:avLst/>
          </a:prstGeom>
          <a:noFill/>
        </p:spPr>
        <p:txBody>
          <a:bodyPr wrap="square" rtlCol="0">
            <a:spAutoFit/>
          </a:bodyPr>
          <a:lstStyle/>
          <a:p>
            <a:pPr algn="ctr"/>
            <a:r>
              <a:rPr lang="en-US" dirty="0"/>
              <a:t>Archana</a:t>
            </a:r>
          </a:p>
          <a:p>
            <a:pPr algn="ctr"/>
            <a:r>
              <a:rPr lang="en-US" dirty="0"/>
              <a:t>Project Manager</a:t>
            </a:r>
          </a:p>
          <a:p>
            <a:pPr algn="ctr"/>
            <a:r>
              <a:rPr lang="en-US" dirty="0"/>
              <a:t>Quality Analyst &amp;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923330"/>
          </a:xfrm>
          <a:prstGeom prst="rect">
            <a:avLst/>
          </a:prstGeom>
          <a:noFill/>
        </p:spPr>
        <p:txBody>
          <a:bodyPr wrap="square" rtlCol="0">
            <a:spAutoFit/>
          </a:bodyPr>
          <a:lstStyle/>
          <a:p>
            <a:pPr algn="ctr"/>
            <a:r>
              <a:rPr lang="en-US" dirty="0"/>
              <a:t>Dharavath, Harika </a:t>
            </a:r>
          </a:p>
          <a:p>
            <a:pPr algn="ctr"/>
            <a:r>
              <a:rPr lang="en-US" dirty="0"/>
              <a:t>Mobile Application Developer and UI/UX</a:t>
            </a:r>
          </a:p>
        </p:txBody>
      </p:sp>
      <p:pic>
        <p:nvPicPr>
          <p:cNvPr id="7" name="Picture 6" descr="A person standing on a bridge&#10;&#10;Description automatically generated">
            <a:extLst>
              <a:ext uri="{FF2B5EF4-FFF2-40B4-BE49-F238E27FC236}">
                <a16:creationId xmlns:a16="http://schemas.microsoft.com/office/drawing/2014/main" id="{69FCE4AE-0A54-1A3C-506F-D228EAEE1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260" y="1410895"/>
            <a:ext cx="2758643" cy="3713044"/>
          </a:xfrm>
          <a:prstGeom prst="rect">
            <a:avLst/>
          </a:prstGeom>
        </p:spPr>
      </p:pic>
      <p:pic>
        <p:nvPicPr>
          <p:cNvPr id="3" name="Picture 2" descr="A close-up of a young person">
            <a:extLst>
              <a:ext uri="{FF2B5EF4-FFF2-40B4-BE49-F238E27FC236}">
                <a16:creationId xmlns:a16="http://schemas.microsoft.com/office/drawing/2014/main" id="{28F2F615-B1BC-133C-B246-AF244AABE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20" y="1410895"/>
            <a:ext cx="2933698" cy="3713044"/>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A2A7379A-DAE8-F90F-2378-B54DC3057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238" y="1410895"/>
            <a:ext cx="2838451" cy="3784602"/>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017917"/>
            <a:ext cx="4953000" cy="2876351"/>
          </a:xfrm>
        </p:spPr>
        <p:txBody>
          <a:bodyPr vert="horz" lIns="91440" tIns="45720" rIns="91440" bIns="45720" rtlCol="0" anchor="t">
            <a:normAutofit/>
          </a:bodyPr>
          <a:lstStyle/>
          <a:p>
            <a:r>
              <a:rPr lang="en-US" sz="4100" cap="all" spc="300" dirty="0"/>
              <a:t>Retrospective</a:t>
            </a:r>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6404678" y="3171825"/>
            <a:ext cx="5735305" cy="3543300"/>
          </a:xfrm>
          <a:prstGeom prst="rect">
            <a:avLst/>
          </a:prstGeom>
        </p:spPr>
      </p:pic>
    </p:spTree>
    <p:extLst>
      <p:ext uri="{BB962C8B-B14F-4D97-AF65-F5344CB8AC3E}">
        <p14:creationId xmlns:p14="http://schemas.microsoft.com/office/powerpoint/2010/main" val="354117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a:xfrm>
            <a:off x="5536734" y="609600"/>
            <a:ext cx="3737268" cy="1320800"/>
          </a:xfrm>
        </p:spPr>
        <p:txBody>
          <a:bodyPr>
            <a:normAutofit/>
          </a:bodyPr>
          <a:lstStyle/>
          <a:p>
            <a:r>
              <a:rPr lang="en-US" dirty="0"/>
              <a:t>What Went Well</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a:xfrm>
            <a:off x="5209563" y="2160589"/>
            <a:ext cx="4064439" cy="3880773"/>
          </a:xfrm>
        </p:spPr>
        <p:txBody>
          <a:bodyPr>
            <a:normAutofit/>
          </a:bodyPr>
          <a:lstStyle/>
          <a:p>
            <a:r>
              <a:rPr lang="en-US" dirty="0"/>
              <a:t>Because of Slack, we are able to communicate well be connected</a:t>
            </a:r>
          </a:p>
          <a:p>
            <a:r>
              <a:rPr lang="en-US" dirty="0"/>
              <a:t>Teamwork helped in requirement gathering.</a:t>
            </a:r>
          </a:p>
          <a:p>
            <a:r>
              <a:rPr lang="en-US" dirty="0"/>
              <a:t>We have listed down the technologies which will be used. Although we still need to learn the concepts in depth to be able to make a good product.</a:t>
            </a:r>
          </a:p>
        </p:txBody>
      </p:sp>
      <p:pic>
        <p:nvPicPr>
          <p:cNvPr id="5" name="Picture 4" descr="People at the meeting desk">
            <a:extLst>
              <a:ext uri="{FF2B5EF4-FFF2-40B4-BE49-F238E27FC236}">
                <a16:creationId xmlns:a16="http://schemas.microsoft.com/office/drawing/2014/main" id="{791E37CE-A434-3388-DBBC-E96C74A3DA94}"/>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6B9CDD5-F8AC-8FEA-463C-6E3D9CA19182}"/>
              </a:ext>
            </a:extLst>
          </p:cNvPr>
          <p:cNvSpPr txBox="1"/>
          <p:nvPr/>
        </p:nvSpPr>
        <p:spPr>
          <a:xfrm>
            <a:off x="3052763" y="3249096"/>
            <a:ext cx="6105524" cy="369332"/>
          </a:xfrm>
          <a:prstGeom prst="rect">
            <a:avLst/>
          </a:prstGeom>
          <a:noFill/>
        </p:spPr>
        <p:txBody>
          <a:bodyPr wrap="square">
            <a:spAutoFit/>
          </a:bodyPr>
          <a:lstStyle/>
          <a:p>
            <a:r>
              <a:rPr lang="en-US" dirty="0"/>
              <a:t>Sprint Backlog</a:t>
            </a:r>
          </a:p>
        </p:txBody>
      </p:sp>
    </p:spTree>
    <p:extLst>
      <p:ext uri="{BB962C8B-B14F-4D97-AF65-F5344CB8AC3E}">
        <p14:creationId xmlns:p14="http://schemas.microsoft.com/office/powerpoint/2010/main" val="210716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F8E42-1360-9154-3B47-5E38B8F32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6FD83-08A6-9576-7C8A-C01ECD19BDDD}"/>
              </a:ext>
            </a:extLst>
          </p:cNvPr>
          <p:cNvSpPr>
            <a:spLocks noGrp="1"/>
          </p:cNvSpPr>
          <p:nvPr>
            <p:ph type="title"/>
          </p:nvPr>
        </p:nvSpPr>
        <p:spPr>
          <a:xfrm>
            <a:off x="5536734" y="609600"/>
            <a:ext cx="3737268" cy="1320800"/>
          </a:xfrm>
        </p:spPr>
        <p:txBody>
          <a:bodyPr>
            <a:normAutofit/>
          </a:bodyPr>
          <a:lstStyle/>
          <a:p>
            <a:r>
              <a:rPr lang="en-US" dirty="0"/>
              <a:t>What need improvements</a:t>
            </a:r>
          </a:p>
        </p:txBody>
      </p:sp>
      <p:sp>
        <p:nvSpPr>
          <p:cNvPr id="3" name="Content Placeholder 2">
            <a:extLst>
              <a:ext uri="{FF2B5EF4-FFF2-40B4-BE49-F238E27FC236}">
                <a16:creationId xmlns:a16="http://schemas.microsoft.com/office/drawing/2014/main" id="{32C85D2D-1B1C-24AD-3A96-138E6FB43B39}"/>
              </a:ext>
            </a:extLst>
          </p:cNvPr>
          <p:cNvSpPr>
            <a:spLocks noGrp="1"/>
          </p:cNvSpPr>
          <p:nvPr>
            <p:ph idx="1"/>
          </p:nvPr>
        </p:nvSpPr>
        <p:spPr>
          <a:xfrm>
            <a:off x="5209563" y="2160589"/>
            <a:ext cx="4064439" cy="3880773"/>
          </a:xfrm>
        </p:spPr>
        <p:txBody>
          <a:bodyPr>
            <a:normAutofit/>
          </a:bodyPr>
          <a:lstStyle/>
          <a:p>
            <a:r>
              <a:rPr lang="en-US" sz="1800" dirty="0"/>
              <a:t>Meeting schedules have to be planned carefully.</a:t>
            </a:r>
          </a:p>
          <a:p>
            <a:r>
              <a:rPr lang="en-US" sz="1800" dirty="0"/>
              <a:t>Team participation requires a slight improvement.</a:t>
            </a:r>
          </a:p>
        </p:txBody>
      </p:sp>
      <p:pic>
        <p:nvPicPr>
          <p:cNvPr id="5" name="Picture 4" descr="People at the meeting desk">
            <a:extLst>
              <a:ext uri="{FF2B5EF4-FFF2-40B4-BE49-F238E27FC236}">
                <a16:creationId xmlns:a16="http://schemas.microsoft.com/office/drawing/2014/main" id="{C800DDCA-1639-9300-A21A-EA4B97BB9A08}"/>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37584717-3D57-30DB-C772-287D3FD740B7}"/>
              </a:ext>
            </a:extLst>
          </p:cNvPr>
          <p:cNvSpPr txBox="1"/>
          <p:nvPr/>
        </p:nvSpPr>
        <p:spPr>
          <a:xfrm>
            <a:off x="3052763" y="3249096"/>
            <a:ext cx="6105524" cy="369332"/>
          </a:xfrm>
          <a:prstGeom prst="rect">
            <a:avLst/>
          </a:prstGeom>
          <a:noFill/>
        </p:spPr>
        <p:txBody>
          <a:bodyPr wrap="square">
            <a:spAutoFit/>
          </a:bodyPr>
          <a:lstStyle/>
          <a:p>
            <a:r>
              <a:rPr lang="en-US" dirty="0"/>
              <a:t>Sprint Backlog</a:t>
            </a:r>
          </a:p>
        </p:txBody>
      </p:sp>
    </p:spTree>
    <p:extLst>
      <p:ext uri="{BB962C8B-B14F-4D97-AF65-F5344CB8AC3E}">
        <p14:creationId xmlns:p14="http://schemas.microsoft.com/office/powerpoint/2010/main" val="2959173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7FA5C-F359-D029-0327-FF63DD901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04213-5767-96F6-5D3D-59A713D0F07E}"/>
              </a:ext>
            </a:extLst>
          </p:cNvPr>
          <p:cNvSpPr>
            <a:spLocks noGrp="1"/>
          </p:cNvSpPr>
          <p:nvPr>
            <p:ph type="title"/>
          </p:nvPr>
        </p:nvSpPr>
        <p:spPr>
          <a:xfrm>
            <a:off x="5536734" y="609600"/>
            <a:ext cx="3737268" cy="1320800"/>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DA9C89-62AB-2D4F-F8F0-66851A21EEE3}"/>
              </a:ext>
            </a:extLst>
          </p:cNvPr>
          <p:cNvSpPr>
            <a:spLocks noGrp="1"/>
          </p:cNvSpPr>
          <p:nvPr>
            <p:ph idx="1"/>
          </p:nvPr>
        </p:nvSpPr>
        <p:spPr>
          <a:xfrm>
            <a:off x="5209563" y="2160589"/>
            <a:ext cx="4064439" cy="3880773"/>
          </a:xfrm>
        </p:spPr>
        <p:txBody>
          <a:bodyPr>
            <a:normAutofit/>
          </a:bodyPr>
          <a:lstStyle/>
          <a:p>
            <a:r>
              <a:rPr lang="en-US" sz="1800" dirty="0"/>
              <a:t>Proper availability of time needs to be discussed.</a:t>
            </a:r>
          </a:p>
          <a:p>
            <a:r>
              <a:rPr lang="en-US" sz="1800" dirty="0"/>
              <a:t>Get a clear idea of deadlines to finish the tasks as per schedule.</a:t>
            </a:r>
          </a:p>
          <a:p>
            <a:r>
              <a:rPr lang="en-US" sz="1800" dirty="0"/>
              <a:t>Start working on the activities assigned.</a:t>
            </a:r>
          </a:p>
        </p:txBody>
      </p:sp>
      <p:pic>
        <p:nvPicPr>
          <p:cNvPr id="5" name="Picture 4" descr="People at the meeting desk">
            <a:extLst>
              <a:ext uri="{FF2B5EF4-FFF2-40B4-BE49-F238E27FC236}">
                <a16:creationId xmlns:a16="http://schemas.microsoft.com/office/drawing/2014/main" id="{01F9E58E-B5F9-BDC8-428B-21939D40BC9F}"/>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8A18D3B5-C627-6A62-6CC4-BBCADE1B4B39}"/>
              </a:ext>
            </a:extLst>
          </p:cNvPr>
          <p:cNvSpPr txBox="1"/>
          <p:nvPr/>
        </p:nvSpPr>
        <p:spPr>
          <a:xfrm>
            <a:off x="3052763" y="3249096"/>
            <a:ext cx="610552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17535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 up view of a track and field lane in the dark">
            <a:extLst>
              <a:ext uri="{FF2B5EF4-FFF2-40B4-BE49-F238E27FC236}">
                <a16:creationId xmlns:a16="http://schemas.microsoft.com/office/drawing/2014/main" id="{C47E5330-5746-BA39-D645-08604542D018}"/>
              </a:ext>
            </a:extLst>
          </p:cNvPr>
          <p:cNvPicPr>
            <a:picLocks noChangeAspect="1"/>
          </p:cNvPicPr>
          <p:nvPr/>
        </p:nvPicPr>
        <p:blipFill rotWithShape="1">
          <a:blip r:embed="rId2"/>
          <a:srcRect l="14630" r="826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84506B7-871B-CF76-5BD7-E200EF1A52E9}"/>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Project Demo Sprint 2</a:t>
            </a:r>
            <a:br>
              <a:rPr lang="en-US" sz="4800" dirty="0"/>
            </a:br>
            <a:endParaRPr lang="en-US" sz="4800" dirty="0"/>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7004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69773-583D-6434-A827-BBFAA8B29C5A}"/>
              </a:ext>
            </a:extLst>
          </p:cNvPr>
          <p:cNvSpPr>
            <a:spLocks noGrp="1"/>
          </p:cNvSpPr>
          <p:nvPr>
            <p:ph type="title"/>
          </p:nvPr>
        </p:nvSpPr>
        <p:spPr>
          <a:xfrm>
            <a:off x="1507066" y="999460"/>
            <a:ext cx="5698067" cy="4479852"/>
          </a:xfrm>
        </p:spPr>
        <p:txBody>
          <a:bodyPr vert="horz" lIns="91440" tIns="45720" rIns="91440" bIns="45720" rtlCol="0" anchor="ctr">
            <a:normAutofit/>
          </a:bodyPr>
          <a:lstStyle/>
          <a:p>
            <a:pPr algn="r"/>
            <a:endParaRPr lang="en-US" sz="5400"/>
          </a:p>
        </p:txBody>
      </p:sp>
      <p:sp>
        <p:nvSpPr>
          <p:cNvPr id="22" name="Isosceles Triangle 21">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cartoon of a child with food">
            <a:extLst>
              <a:ext uri="{FF2B5EF4-FFF2-40B4-BE49-F238E27FC236}">
                <a16:creationId xmlns:a16="http://schemas.microsoft.com/office/drawing/2014/main" id="{D8325042-E4F8-A1E8-DB87-7B2BB3483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1" y="628203"/>
            <a:ext cx="3163253" cy="59233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01A3A2-CE2A-7A79-6C9B-9D144253A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406" y="648139"/>
            <a:ext cx="3163253" cy="6000750"/>
          </a:xfrm>
          <a:prstGeom prst="rect">
            <a:avLst/>
          </a:prstGeom>
        </p:spPr>
      </p:pic>
      <p:pic>
        <p:nvPicPr>
          <p:cNvPr id="27" name="Picture 26" descr="A white background with black text">
            <a:extLst>
              <a:ext uri="{FF2B5EF4-FFF2-40B4-BE49-F238E27FC236}">
                <a16:creationId xmlns:a16="http://schemas.microsoft.com/office/drawing/2014/main" id="{7A9F67E9-0E37-732B-715B-26E7EE895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036" y="697176"/>
            <a:ext cx="3163253" cy="5472113"/>
          </a:xfrm>
          <a:prstGeom prst="rect">
            <a:avLst/>
          </a:prstGeom>
        </p:spPr>
      </p:pic>
    </p:spTree>
    <p:extLst>
      <p:ext uri="{BB962C8B-B14F-4D97-AF65-F5344CB8AC3E}">
        <p14:creationId xmlns:p14="http://schemas.microsoft.com/office/powerpoint/2010/main" val="280378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0"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rPr>
              <a:t>https://github.com/upadristasarath/CS691_CapstoneProject_MealMate/wiki</a:t>
            </a:r>
          </a:p>
        </p:txBody>
      </p:sp>
    </p:spTree>
    <p:extLst>
      <p:ext uri="{BB962C8B-B14F-4D97-AF65-F5344CB8AC3E}">
        <p14:creationId xmlns:p14="http://schemas.microsoft.com/office/powerpoint/2010/main" val="852705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t>Thank you</a:t>
            </a:r>
          </a:p>
        </p:txBody>
      </p:sp>
    </p:spTree>
    <p:extLst>
      <p:ext uri="{BB962C8B-B14F-4D97-AF65-F5344CB8AC3E}">
        <p14:creationId xmlns:p14="http://schemas.microsoft.com/office/powerpoint/2010/main" val="21926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83546"/>
          </a:xfrm>
        </p:spPr>
        <p:txBody>
          <a:bodyPr/>
          <a:lstStyle/>
          <a:p>
            <a:pPr algn="ctr"/>
            <a:r>
              <a:rPr lang="en-US" dirty="0"/>
              <a:t>Team Members Roles</a:t>
            </a:r>
          </a:p>
        </p:txBody>
      </p:sp>
      <p:pic>
        <p:nvPicPr>
          <p:cNvPr id="5" name="Content Placeholder 4">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4558" y="153329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Pavan </a:t>
            </a:r>
          </a:p>
          <a:p>
            <a:pPr algn="ctr"/>
            <a:r>
              <a:rPr lang="en-US" dirty="0"/>
              <a:t>Cloud Engineer and 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646331"/>
          </a:xfrm>
          <a:prstGeom prst="rect">
            <a:avLst/>
          </a:prstGeom>
          <a:noFill/>
        </p:spPr>
        <p:txBody>
          <a:bodyPr wrap="square" rtlCol="0">
            <a:spAutoFit/>
          </a:bodyPr>
          <a:lstStyle/>
          <a:p>
            <a:pPr algn="ctr"/>
            <a:r>
              <a:rPr lang="en-US" dirty="0"/>
              <a:t>Avhad, Dipali Vijay</a:t>
            </a:r>
          </a:p>
          <a:p>
            <a:pPr algn="ctr"/>
            <a:r>
              <a:rPr lang="en-US" dirty="0"/>
              <a:t>Developer and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1200329"/>
          </a:xfrm>
          <a:prstGeom prst="rect">
            <a:avLst/>
          </a:prstGeom>
          <a:noFill/>
        </p:spPr>
        <p:txBody>
          <a:bodyPr wrap="square" rtlCol="0">
            <a:spAutoFit/>
          </a:bodyPr>
          <a:lstStyle/>
          <a:p>
            <a:pPr algn="ctr"/>
            <a:r>
              <a:rPr lang="sv-SE"/>
              <a:t>Kundan Sai Datta Prasad,Gowru</a:t>
            </a:r>
          </a:p>
          <a:p>
            <a:pPr algn="ctr"/>
            <a:r>
              <a:rPr lang="en-US"/>
              <a:t>Backend </a:t>
            </a:r>
            <a:r>
              <a:rPr lang="en-US" dirty="0"/>
              <a:t>Developer and DevOps</a:t>
            </a:r>
          </a:p>
        </p:txBody>
      </p:sp>
      <p:pic>
        <p:nvPicPr>
          <p:cNvPr id="14" name="Picture 13">
            <a:extLst>
              <a:ext uri="{FF2B5EF4-FFF2-40B4-BE49-F238E27FC236}">
                <a16:creationId xmlns:a16="http://schemas.microsoft.com/office/drawing/2014/main" id="{E438072D-C594-1779-6472-D85E972C7401}"/>
              </a:ext>
            </a:extLst>
          </p:cNvPr>
          <p:cNvPicPr>
            <a:picLocks noChangeAspect="1"/>
          </p:cNvPicPr>
          <p:nvPr/>
        </p:nvPicPr>
        <p:blipFill>
          <a:blip r:embed="rId3"/>
          <a:stretch>
            <a:fillRect/>
          </a:stretch>
        </p:blipFill>
        <p:spPr>
          <a:xfrm>
            <a:off x="1224559" y="1533292"/>
            <a:ext cx="2675334" cy="3578379"/>
          </a:xfrm>
          <a:prstGeom prst="rect">
            <a:avLst/>
          </a:prstGeom>
        </p:spPr>
      </p:pic>
      <p:pic>
        <p:nvPicPr>
          <p:cNvPr id="4" name="Picture 3">
            <a:extLst>
              <a:ext uri="{FF2B5EF4-FFF2-40B4-BE49-F238E27FC236}">
                <a16:creationId xmlns:a16="http://schemas.microsoft.com/office/drawing/2014/main" id="{51714E5C-C1A2-F2A5-41A7-4AF2E570EBE1}"/>
              </a:ext>
            </a:extLst>
          </p:cNvPr>
          <p:cNvPicPr>
            <a:picLocks noChangeAspect="1"/>
          </p:cNvPicPr>
          <p:nvPr/>
        </p:nvPicPr>
        <p:blipFill>
          <a:blip r:embed="rId4"/>
          <a:stretch>
            <a:fillRect/>
          </a:stretch>
        </p:blipFill>
        <p:spPr>
          <a:xfrm>
            <a:off x="8755810" y="1533291"/>
            <a:ext cx="2573397" cy="3592863"/>
          </a:xfrm>
          <a:prstGeom prst="rect">
            <a:avLst/>
          </a:prstGeom>
        </p:spPr>
      </p:pic>
      <p:pic>
        <p:nvPicPr>
          <p:cNvPr id="3" name="Picture 2" descr="A person smiling at camera&#10;&#10;Description automatically generated">
            <a:extLst>
              <a:ext uri="{FF2B5EF4-FFF2-40B4-BE49-F238E27FC236}">
                <a16:creationId xmlns:a16="http://schemas.microsoft.com/office/drawing/2014/main" id="{D2777B70-3904-DF83-7023-18A8A1534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133" y="1491229"/>
            <a:ext cx="2963347" cy="3651238"/>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7DDC-78F6-7ED9-6CCF-57E292BAA533}"/>
              </a:ext>
            </a:extLst>
          </p:cNvPr>
          <p:cNvSpPr>
            <a:spLocks noGrp="1"/>
          </p:cNvSpPr>
          <p:nvPr>
            <p:ph type="title"/>
          </p:nvPr>
        </p:nvSpPr>
        <p:spPr/>
        <p:txBody>
          <a:bodyPr/>
          <a:lstStyle/>
          <a:p>
            <a:r>
              <a:rPr lang="en-US" dirty="0"/>
              <a:t>Improvements made from Professor's Feedback</a:t>
            </a:r>
          </a:p>
        </p:txBody>
      </p:sp>
      <p:sp>
        <p:nvSpPr>
          <p:cNvPr id="3" name="Content Placeholder 2">
            <a:extLst>
              <a:ext uri="{FF2B5EF4-FFF2-40B4-BE49-F238E27FC236}">
                <a16:creationId xmlns:a16="http://schemas.microsoft.com/office/drawing/2014/main" id="{2270B154-4815-0A21-4A6B-4118D3C4FC00}"/>
              </a:ext>
            </a:extLst>
          </p:cNvPr>
          <p:cNvSpPr>
            <a:spLocks noGrp="1"/>
          </p:cNvSpPr>
          <p:nvPr>
            <p:ph idx="1"/>
          </p:nvPr>
        </p:nvSpPr>
        <p:spPr/>
        <p:txBody>
          <a:bodyPr/>
          <a:lstStyle/>
          <a:p>
            <a:r>
              <a:rPr lang="en-US" dirty="0"/>
              <a:t>Post the deliverable 1 presentation, we received feedback from the professor on adding the personas and making few changes in our retrospective section which we did accordingly which can be seen in the further slides.</a:t>
            </a:r>
          </a:p>
          <a:p>
            <a:endParaRPr lang="en-US" dirty="0"/>
          </a:p>
        </p:txBody>
      </p:sp>
    </p:spTree>
    <p:extLst>
      <p:ext uri="{BB962C8B-B14F-4D97-AF65-F5344CB8AC3E}">
        <p14:creationId xmlns:p14="http://schemas.microsoft.com/office/powerpoint/2010/main" val="187984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67419"/>
            <a:ext cx="4953000" cy="3626849"/>
          </a:xfrm>
        </p:spPr>
        <p:txBody>
          <a:bodyPr vert="horz" lIns="91440" tIns="45720" rIns="91440" bIns="45720" rtlCol="0" anchor="t">
            <a:normAutofit/>
          </a:bodyPr>
          <a:lstStyle/>
          <a:p>
            <a:r>
              <a:rPr lang="en-US" sz="4800" cap="all" spc="300" dirty="0"/>
              <a:t>Problem statement</a:t>
            </a:r>
          </a:p>
        </p:txBody>
      </p:sp>
      <p:pic>
        <p:nvPicPr>
          <p:cNvPr id="4" name="Picture 3" descr="A picture containing accessory&#10;&#10;Description automatically generated">
            <a:extLst>
              <a:ext uri="{FF2B5EF4-FFF2-40B4-BE49-F238E27FC236}">
                <a16:creationId xmlns:a16="http://schemas.microsoft.com/office/drawing/2014/main" id="{0512C8A9-E91C-A713-4B35-85E5EF66A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57" y="2118980"/>
            <a:ext cx="4405645" cy="4405645"/>
          </a:xfrm>
          <a:prstGeom prst="rect">
            <a:avLst/>
          </a:prstGeom>
        </p:spPr>
      </p:pic>
      <p:sp>
        <p:nvSpPr>
          <p:cNvPr id="5" name="TextBox 4">
            <a:extLst>
              <a:ext uri="{FF2B5EF4-FFF2-40B4-BE49-F238E27FC236}">
                <a16:creationId xmlns:a16="http://schemas.microsoft.com/office/drawing/2014/main" id="{8209F5D9-2C27-3F13-D774-EE424FA3E8F2}"/>
              </a:ext>
            </a:extLst>
          </p:cNvPr>
          <p:cNvSpPr txBox="1"/>
          <p:nvPr/>
        </p:nvSpPr>
        <p:spPr>
          <a:xfrm>
            <a:off x="1143000" y="2528596"/>
            <a:ext cx="6358812" cy="2862322"/>
          </a:xfrm>
          <a:prstGeom prst="rect">
            <a:avLst/>
          </a:prstGeom>
          <a:noFill/>
        </p:spPr>
        <p:txBody>
          <a:bodyPr wrap="square">
            <a:spAutoFit/>
          </a:bodyPr>
          <a:lstStyle/>
          <a:p>
            <a:pPr marL="0" indent="0">
              <a:buNone/>
            </a:pPr>
            <a:r>
              <a:rPr lang="en-US" dirty="0"/>
              <a:t>These days, people who live alone or with their families often struggle with planning meals. It can be tough to decide what to cook, especially when you have lots of different vegetables at home. You have to check what veggies you have before you can pick a recipe. So, figuring out meals can take a lot of time and effort. People find it hard because they have to think about what everyone likes to eat and what's healthy too. Sometimes, it feels like a big job just to get dinner ready. So, meal planning can be a bit of a hassle for many folks.</a:t>
            </a:r>
          </a:p>
        </p:txBody>
      </p:sp>
    </p:spTree>
    <p:extLst>
      <p:ext uri="{BB962C8B-B14F-4D97-AF65-F5344CB8AC3E}">
        <p14:creationId xmlns:p14="http://schemas.microsoft.com/office/powerpoint/2010/main" val="403627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50166"/>
            <a:ext cx="4953000" cy="3644102"/>
          </a:xfrm>
        </p:spPr>
        <p:txBody>
          <a:bodyPr vert="horz" lIns="91440" tIns="45720" rIns="91440" bIns="45720" rtlCol="0" anchor="t">
            <a:normAutofit/>
          </a:bodyPr>
          <a:lstStyle/>
          <a:p>
            <a:r>
              <a:rPr lang="en-US" sz="4800" cap="all" spc="300" dirty="0"/>
              <a:t>project</a:t>
            </a:r>
            <a:br>
              <a:rPr lang="en-US" sz="4800" cap="all" spc="300" dirty="0"/>
            </a:br>
            <a:r>
              <a:rPr lang="en-US" sz="4800" cap="all" spc="300" dirty="0"/>
              <a:t>Description</a:t>
            </a:r>
          </a:p>
        </p:txBody>
      </p:sp>
      <p:pic>
        <p:nvPicPr>
          <p:cNvPr id="5" name="Picture 4" descr="Icon&#10;&#10;Description automatically generated">
            <a:extLst>
              <a:ext uri="{FF2B5EF4-FFF2-40B4-BE49-F238E27FC236}">
                <a16:creationId xmlns:a16="http://schemas.microsoft.com/office/drawing/2014/main" id="{47442848-AB76-C9C7-39C3-6793E6DD1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1" y="2286000"/>
            <a:ext cx="4429116" cy="4429116"/>
          </a:xfrm>
          <a:prstGeom prst="rect">
            <a:avLst/>
          </a:prstGeom>
        </p:spPr>
      </p:pic>
      <p:sp>
        <p:nvSpPr>
          <p:cNvPr id="4" name="TextBox 3">
            <a:extLst>
              <a:ext uri="{FF2B5EF4-FFF2-40B4-BE49-F238E27FC236}">
                <a16:creationId xmlns:a16="http://schemas.microsoft.com/office/drawing/2014/main" id="{0DFF2E5D-6013-B404-0432-3DE9238C3157}"/>
              </a:ext>
            </a:extLst>
          </p:cNvPr>
          <p:cNvSpPr txBox="1"/>
          <p:nvPr/>
        </p:nvSpPr>
        <p:spPr>
          <a:xfrm>
            <a:off x="774441" y="2220686"/>
            <a:ext cx="6298163" cy="2862322"/>
          </a:xfrm>
          <a:prstGeom prst="rect">
            <a:avLst/>
          </a:prstGeom>
          <a:noFill/>
        </p:spPr>
        <p:txBody>
          <a:bodyPr wrap="square">
            <a:spAutoFit/>
          </a:bodyPr>
          <a:lstStyle/>
          <a:p>
            <a:pPr marL="0" indent="0">
              <a:buNone/>
            </a:pPr>
            <a:r>
              <a:rPr lang="en-US" sz="1800" dirty="0"/>
              <a:t>Introducing the "Meal Mate" web app – your new kitchen companion! Our goal is to make meal planning easier and more fun using the latest technology. With our app, all you have to do is snap a picture of the veggies you have, and we'll do the rest! Using smart image processing, we'll suggest recipes just for you based on what's in your kitchen. Say goodbye to the hassle of deciding what to cook and hello to delicious meals tailored to your ingredients. "</a:t>
            </a:r>
            <a:r>
              <a:rPr lang="en-US" sz="1800" dirty="0" err="1"/>
              <a:t>MealMate</a:t>
            </a:r>
            <a:r>
              <a:rPr lang="en-US" sz="1800" dirty="0"/>
              <a:t>" promises to make cooking simpler and more enjoyable for everyone.</a:t>
            </a:r>
          </a:p>
        </p:txBody>
      </p:sp>
    </p:spTree>
    <p:extLst>
      <p:ext uri="{BB962C8B-B14F-4D97-AF65-F5344CB8AC3E}">
        <p14:creationId xmlns:p14="http://schemas.microsoft.com/office/powerpoint/2010/main" val="173450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One in a crowd">
            <a:extLst>
              <a:ext uri="{FF2B5EF4-FFF2-40B4-BE49-F238E27FC236}">
                <a16:creationId xmlns:a16="http://schemas.microsoft.com/office/drawing/2014/main" id="{660536BD-6A75-A840-6CFA-8CF5B5E9DB0F}"/>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4B8270D-E3EB-FC6E-C5DB-D018D367ACD9}"/>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Personas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2714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B373-E53B-59C9-C720-17467472E671}"/>
              </a:ext>
            </a:extLst>
          </p:cNvPr>
          <p:cNvSpPr>
            <a:spLocks noGrp="1"/>
          </p:cNvSpPr>
          <p:nvPr>
            <p:ph type="title"/>
          </p:nvPr>
        </p:nvSpPr>
        <p:spPr>
          <a:xfrm>
            <a:off x="5536734" y="609600"/>
            <a:ext cx="3737268" cy="1320800"/>
          </a:xfrm>
        </p:spPr>
        <p:txBody>
          <a:bodyPr>
            <a:normAutofit/>
          </a:bodyPr>
          <a:lstStyle/>
          <a:p>
            <a:r>
              <a:rPr lang="en-US"/>
              <a:t>Persona 1</a:t>
            </a:r>
            <a:br>
              <a:rPr lang="en-US"/>
            </a:br>
            <a:endParaRPr lang="en-US" dirty="0"/>
          </a:p>
        </p:txBody>
      </p:sp>
      <p:sp>
        <p:nvSpPr>
          <p:cNvPr id="12" name="Content Placeholder 11">
            <a:extLst>
              <a:ext uri="{FF2B5EF4-FFF2-40B4-BE49-F238E27FC236}">
                <a16:creationId xmlns:a16="http://schemas.microsoft.com/office/drawing/2014/main" id="{A4756EF8-2361-4077-AA61-385659B7CEE5}"/>
              </a:ext>
            </a:extLst>
          </p:cNvPr>
          <p:cNvSpPr>
            <a:spLocks noGrp="1"/>
          </p:cNvSpPr>
          <p:nvPr>
            <p:ph idx="1"/>
          </p:nvPr>
        </p:nvSpPr>
        <p:spPr>
          <a:xfrm>
            <a:off x="4373217" y="1474237"/>
            <a:ext cx="6820408" cy="4567125"/>
          </a:xfrm>
        </p:spPr>
        <p:txBody>
          <a:bodyPr>
            <a:noAutofit/>
          </a:bodyPr>
          <a:lstStyle/>
          <a:p>
            <a:pPr marL="0" indent="0" algn="l">
              <a:buNone/>
            </a:pPr>
            <a:r>
              <a:rPr lang="en-US" sz="1600" b="1" i="0" dirty="0">
                <a:solidFill>
                  <a:srgbClr val="0D0D0D"/>
                </a:solidFill>
                <a:effectLst/>
                <a:latin typeface="Söhne"/>
              </a:rPr>
              <a:t>Profile:</a:t>
            </a:r>
          </a:p>
          <a:p>
            <a:pPr marL="0" indent="0" algn="l">
              <a:buNone/>
            </a:pPr>
            <a:r>
              <a:rPr lang="en-US" sz="1600" b="0" i="0" dirty="0">
                <a:solidFill>
                  <a:srgbClr val="0D0D0D"/>
                </a:solidFill>
                <a:effectLst/>
                <a:latin typeface="Söhne"/>
              </a:rPr>
              <a:t>Sarah is a busy marketing executive who often struggles with meal planning due to her demanding job. She enjoys cooking but finds it challenging to make time for it amidst her busy schedule.</a:t>
            </a:r>
          </a:p>
          <a:p>
            <a:pPr marL="0" indent="0" algn="l">
              <a:buNone/>
            </a:pPr>
            <a:r>
              <a:rPr lang="en-US" sz="1600" b="1" i="0" dirty="0">
                <a:solidFill>
                  <a:srgbClr val="0D0D0D"/>
                </a:solidFill>
                <a:effectLst/>
                <a:latin typeface="Söhne"/>
              </a:rPr>
              <a:t>Interests:</a:t>
            </a:r>
          </a:p>
          <a:p>
            <a:pPr marL="0" indent="0" algn="l">
              <a:buNone/>
            </a:pPr>
            <a:r>
              <a:rPr lang="en-US" sz="1600" b="0" i="0" dirty="0">
                <a:solidFill>
                  <a:srgbClr val="0D0D0D"/>
                </a:solidFill>
                <a:effectLst/>
                <a:latin typeface="Söhne"/>
              </a:rPr>
              <a:t>Sarah enjoys experimenting with new recipes and flavors when she has the time. She is interested in maintaining a healthy lifestyle but struggles to find the time to plan and prepare nutritious meals.</a:t>
            </a:r>
          </a:p>
          <a:p>
            <a:pPr marL="0" indent="0">
              <a:buNone/>
            </a:pPr>
            <a:r>
              <a:rPr lang="en-US" sz="1600" b="1" i="0" dirty="0">
                <a:solidFill>
                  <a:srgbClr val="0D0D0D"/>
                </a:solidFill>
                <a:effectLst/>
                <a:latin typeface="Söhne"/>
              </a:rPr>
              <a:t>Frustration:</a:t>
            </a:r>
          </a:p>
          <a:p>
            <a:pPr marL="0" indent="0" algn="l">
              <a:buNone/>
            </a:pPr>
            <a:r>
              <a:rPr lang="en-US" sz="1600" b="0" i="0" dirty="0">
                <a:solidFill>
                  <a:srgbClr val="0D0D0D"/>
                </a:solidFill>
                <a:effectLst/>
                <a:latin typeface="Söhne"/>
              </a:rPr>
              <a:t>Sarah is frustrated by the lack of time she has to plan and prepare meals, often resorting to unhealthy takeout options due to her busy schedule.</a:t>
            </a:r>
          </a:p>
          <a:p>
            <a:pPr marL="0" indent="0">
              <a:buNone/>
            </a:pPr>
            <a:r>
              <a:rPr lang="en-US" sz="1600" b="1" i="0" dirty="0">
                <a:solidFill>
                  <a:srgbClr val="0D0D0D"/>
                </a:solidFill>
                <a:effectLst/>
                <a:latin typeface="Söhne"/>
              </a:rPr>
              <a:t>Goals:</a:t>
            </a:r>
          </a:p>
          <a:p>
            <a:pPr marL="0" indent="0">
              <a:buNone/>
            </a:pPr>
            <a:r>
              <a:rPr lang="en-US" sz="1600" b="0" i="0" dirty="0">
                <a:solidFill>
                  <a:srgbClr val="0D0D0D"/>
                </a:solidFill>
                <a:effectLst/>
                <a:latin typeface="Söhne"/>
              </a:rPr>
              <a:t>Sarah's goal is to find a convenient solution for meal planning that fits into her busy lifestyle. She wants a tool that can help her quickly and easily plan nutritious meals using the ingredients she already has at home.</a:t>
            </a:r>
            <a:endParaRPr lang="en-US" sz="1600" b="1" i="0" dirty="0">
              <a:solidFill>
                <a:srgbClr val="0D0D0D"/>
              </a:solidFill>
              <a:effectLst/>
              <a:latin typeface="Söhne"/>
            </a:endParaRPr>
          </a:p>
          <a:p>
            <a:pPr marL="0" indent="0">
              <a:buNone/>
            </a:pPr>
            <a:br>
              <a:rPr lang="en-US" sz="1600" dirty="0"/>
            </a:br>
            <a:endParaRPr lang="en-US" sz="1600" b="1" i="0" dirty="0">
              <a:solidFill>
                <a:srgbClr val="0D0D0D"/>
              </a:solidFill>
              <a:effectLst/>
              <a:latin typeface="Söhne"/>
            </a:endParaRPr>
          </a:p>
          <a:p>
            <a:pPr marL="0" indent="0">
              <a:buNone/>
            </a:pPr>
            <a:br>
              <a:rPr lang="en-US" sz="1600" dirty="0"/>
            </a:br>
            <a:br>
              <a:rPr lang="en-US" sz="1600" dirty="0"/>
            </a:br>
            <a:endParaRPr lang="en-US" sz="1600" b="1" i="0" dirty="0">
              <a:solidFill>
                <a:srgbClr val="0D0D0D"/>
              </a:solidFill>
              <a:effectLst/>
              <a:latin typeface="Söhne"/>
            </a:endParaRPr>
          </a:p>
        </p:txBody>
      </p:sp>
      <p:sp>
        <p:nvSpPr>
          <p:cNvPr id="15" name="Isosceles Triangle 1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A1174694-BBD8-DE09-9403-57550876A9BC}"/>
              </a:ext>
            </a:extLst>
          </p:cNvPr>
          <p:cNvSpPr txBox="1"/>
          <p:nvPr/>
        </p:nvSpPr>
        <p:spPr>
          <a:xfrm>
            <a:off x="998375" y="4629348"/>
            <a:ext cx="3219061" cy="1477328"/>
          </a:xfrm>
          <a:prstGeom prst="rect">
            <a:avLst/>
          </a:prstGeom>
          <a:noFill/>
        </p:spPr>
        <p:txBody>
          <a:bodyPr wrap="square">
            <a:spAutoFit/>
          </a:bodyPr>
          <a:lstStyle/>
          <a:p>
            <a:r>
              <a:rPr lang="en-US" b="1" i="0" dirty="0">
                <a:solidFill>
                  <a:srgbClr val="0D0D0D"/>
                </a:solidFill>
                <a:effectLst/>
                <a:latin typeface="Söhne"/>
              </a:rPr>
              <a:t>Demographics:</a:t>
            </a:r>
          </a:p>
          <a:p>
            <a:r>
              <a:rPr lang="en-US" b="1" i="0" dirty="0">
                <a:solidFill>
                  <a:srgbClr val="0D0D0D"/>
                </a:solidFill>
                <a:effectLst/>
                <a:latin typeface="Söhne"/>
              </a:rPr>
              <a:t>Name:</a:t>
            </a:r>
            <a:r>
              <a:rPr lang="en-US" b="0" i="0" dirty="0">
                <a:solidFill>
                  <a:srgbClr val="0D0D0D"/>
                </a:solidFill>
                <a:effectLst/>
                <a:latin typeface="Söhne"/>
              </a:rPr>
              <a:t> Sarah</a:t>
            </a:r>
            <a:br>
              <a:rPr lang="en-US" dirty="0"/>
            </a:br>
            <a:r>
              <a:rPr lang="en-US" b="1" i="0" dirty="0">
                <a:solidFill>
                  <a:srgbClr val="0D0D0D"/>
                </a:solidFill>
                <a:effectLst/>
                <a:latin typeface="Söhne"/>
              </a:rPr>
              <a:t>Age:</a:t>
            </a:r>
            <a:r>
              <a:rPr lang="en-US" b="0" i="0" dirty="0">
                <a:solidFill>
                  <a:srgbClr val="0D0D0D"/>
                </a:solidFill>
                <a:effectLst/>
                <a:latin typeface="Söhne"/>
              </a:rPr>
              <a:t> 32</a:t>
            </a:r>
            <a:br>
              <a:rPr lang="en-US" dirty="0"/>
            </a:br>
            <a:r>
              <a:rPr lang="en-US" b="1" i="0" dirty="0">
                <a:solidFill>
                  <a:srgbClr val="0D0D0D"/>
                </a:solidFill>
                <a:effectLst/>
                <a:latin typeface="Söhne"/>
              </a:rPr>
              <a:t>Occupation:</a:t>
            </a:r>
            <a:r>
              <a:rPr lang="en-US" b="0" i="0" dirty="0">
                <a:solidFill>
                  <a:srgbClr val="0D0D0D"/>
                </a:solidFill>
                <a:effectLst/>
                <a:latin typeface="Söhne"/>
              </a:rPr>
              <a:t> Marketing Executive</a:t>
            </a:r>
            <a:endParaRPr lang="en-US" dirty="0"/>
          </a:p>
        </p:txBody>
      </p:sp>
      <p:pic>
        <p:nvPicPr>
          <p:cNvPr id="33" name="Picture 32">
            <a:extLst>
              <a:ext uri="{FF2B5EF4-FFF2-40B4-BE49-F238E27FC236}">
                <a16:creationId xmlns:a16="http://schemas.microsoft.com/office/drawing/2014/main" id="{0DB9D879-E6E0-7107-7A94-5B292825C2D5}"/>
              </a:ext>
            </a:extLst>
          </p:cNvPr>
          <p:cNvPicPr>
            <a:picLocks noChangeAspect="1"/>
          </p:cNvPicPr>
          <p:nvPr/>
        </p:nvPicPr>
        <p:blipFill>
          <a:blip r:embed="rId2"/>
          <a:stretch>
            <a:fillRect/>
          </a:stretch>
        </p:blipFill>
        <p:spPr>
          <a:xfrm>
            <a:off x="998375" y="951722"/>
            <a:ext cx="2872989" cy="3677626"/>
          </a:xfrm>
          <a:prstGeom prst="rect">
            <a:avLst/>
          </a:prstGeom>
        </p:spPr>
      </p:pic>
    </p:spTree>
    <p:extLst>
      <p:ext uri="{BB962C8B-B14F-4D97-AF65-F5344CB8AC3E}">
        <p14:creationId xmlns:p14="http://schemas.microsoft.com/office/powerpoint/2010/main" val="27875174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3585</TotalTime>
  <Words>1246</Words>
  <Application>Microsoft Office PowerPoint</Application>
  <PresentationFormat>Widescreen</PresentationFormat>
  <Paragraphs>122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Söhne</vt:lpstr>
      <vt:lpstr>Trebuchet MS</vt:lpstr>
      <vt:lpstr>Wingdings 3</vt:lpstr>
      <vt:lpstr>Facet</vt:lpstr>
      <vt:lpstr>PowerPoint Presentation</vt:lpstr>
      <vt:lpstr>Agenda</vt:lpstr>
      <vt:lpstr>Team Members Roles</vt:lpstr>
      <vt:lpstr>Team Members Roles</vt:lpstr>
      <vt:lpstr>Improvements made from Professor's Feedback</vt:lpstr>
      <vt:lpstr>Problem statement</vt:lpstr>
      <vt:lpstr>project Description</vt:lpstr>
      <vt:lpstr>Personas</vt:lpstr>
      <vt:lpstr>Persona 1 </vt:lpstr>
      <vt:lpstr>Persona 2 </vt:lpstr>
      <vt:lpstr>Persona 3 </vt:lpstr>
      <vt:lpstr>Minimal Viable Product (MVP)</vt:lpstr>
      <vt:lpstr>Minimal Viable Product (MVP)</vt:lpstr>
      <vt:lpstr>Minimal Viable Product (MVP)</vt:lpstr>
      <vt:lpstr>Minimal Viable Product (MVP)</vt:lpstr>
      <vt:lpstr>Technologies</vt:lpstr>
      <vt:lpstr>Architecture Diagram</vt:lpstr>
      <vt:lpstr>Conceptual Architecture Diagram</vt:lpstr>
      <vt:lpstr>Sequence Architecture Diagram</vt:lpstr>
      <vt:lpstr>Product backlog</vt:lpstr>
      <vt:lpstr>Acceptance Criteria &amp; User stories </vt:lpstr>
      <vt:lpstr>Acceptance Criteria &amp; User stories </vt:lpstr>
      <vt:lpstr>Acceptance Criteria &amp; User stories </vt:lpstr>
      <vt:lpstr>Test Cases</vt:lpstr>
      <vt:lpstr>Sprint Backlog</vt:lpstr>
      <vt:lpstr>Sprint Backlog</vt:lpstr>
      <vt:lpstr>Sprint Backlog</vt:lpstr>
      <vt:lpstr>Sprint 3 tasks</vt:lpstr>
      <vt:lpstr>Stories Completed</vt:lpstr>
      <vt:lpstr>Retrospective</vt:lpstr>
      <vt:lpstr>What Went Well</vt:lpstr>
      <vt:lpstr>What need improvements</vt:lpstr>
      <vt:lpstr>Next Steps</vt:lpstr>
      <vt:lpstr>Project Demo Sprint 2 </vt:lpstr>
      <vt:lpstr>PowerPoint Presentation</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sarath upadrista</cp:lastModifiedBy>
  <cp:revision>151</cp:revision>
  <dcterms:created xsi:type="dcterms:W3CDTF">2022-09-26T02:45:11Z</dcterms:created>
  <dcterms:modified xsi:type="dcterms:W3CDTF">2024-02-29T19:09:03Z</dcterms:modified>
</cp:coreProperties>
</file>